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embeddedFontLst>
    <p:embeddedFont>
      <p:font typeface="Chewy" panose="020B0604020202020204" charset="0"/>
      <p:regular r:id="rId37"/>
    </p:embeddedFont>
    <p:embeddedFont>
      <p:font typeface="Open Sans" panose="020B0606030504020204" pitchFamily="34" charset="0"/>
      <p:regular r:id="rId38"/>
      <p:bold r:id="rId39"/>
      <p:italic r:id="rId40"/>
      <p:boldItalic r:id="rId41"/>
    </p:embeddedFont>
    <p:embeddedFont>
      <p:font typeface="Poppins" panose="000005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C26671-6336-6158-EB3F-50C0F0D394DE}" v="16" dt="2025-01-13T12:22:34.7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llo Caliwan" userId="S::mcaliwa1@jh.edu::5c6eace8-b7a6-49a1-bf01-b7de1a30f1b7" providerId="AD" clId="Web-{AFC26671-6336-6158-EB3F-50C0F0D394DE}"/>
    <pc:docChg chg="modSld">
      <pc:chgData name="Chello Caliwan" userId="S::mcaliwa1@jh.edu::5c6eace8-b7a6-49a1-bf01-b7de1a30f1b7" providerId="AD" clId="Web-{AFC26671-6336-6158-EB3F-50C0F0D394DE}" dt="2025-01-13T12:22:34.702" v="8" actId="14100"/>
      <pc:docMkLst>
        <pc:docMk/>
      </pc:docMkLst>
      <pc:sldChg chg="modSp">
        <pc:chgData name="Chello Caliwan" userId="S::mcaliwa1@jh.edu::5c6eace8-b7a6-49a1-bf01-b7de1a30f1b7" providerId="AD" clId="Web-{AFC26671-6336-6158-EB3F-50C0F0D394DE}" dt="2025-01-13T12:22:34.702" v="8" actId="14100"/>
        <pc:sldMkLst>
          <pc:docMk/>
          <pc:sldMk cId="0" sldId="289"/>
        </pc:sldMkLst>
        <pc:spChg chg="mod">
          <ac:chgData name="Chello Caliwan" userId="S::mcaliwa1@jh.edu::5c6eace8-b7a6-49a1-bf01-b7de1a30f1b7" providerId="AD" clId="Web-{AFC26671-6336-6158-EB3F-50C0F0D394DE}" dt="2025-01-13T12:22:34.702" v="8" actId="14100"/>
          <ac:spMkLst>
            <pc:docMk/>
            <pc:sldMk cId="0" sldId="289"/>
            <ac:spMk id="51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malayaako.ph/"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739d97ba2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739d97ba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739d97ba21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739d97ba21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a:solidFill>
                  <a:schemeClr val="dk1"/>
                </a:solidFill>
              </a:rPr>
              <a:t>A. Explore the term “Influencer”</a:t>
            </a:r>
            <a:endParaRPr sz="1000">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1. Ask the participants: </a:t>
            </a:r>
            <a:endParaRPr sz="1000">
              <a:solidFill>
                <a:schemeClr val="dk1"/>
              </a:solidFill>
            </a:endParaRPr>
          </a:p>
          <a:p>
            <a:pPr marL="0" lvl="0" indent="0" algn="l" rtl="0">
              <a:lnSpc>
                <a:spcPct val="115000"/>
              </a:lnSpc>
              <a:spcBef>
                <a:spcPts val="0"/>
              </a:spcBef>
              <a:spcAft>
                <a:spcPts val="0"/>
              </a:spcAft>
              <a:buNone/>
            </a:pPr>
            <a:r>
              <a:rPr lang="en" sz="1000" i="1">
                <a:solidFill>
                  <a:schemeClr val="dk1"/>
                </a:solidFill>
              </a:rPr>
              <a:t>“What comes to your mind when you hear the word ‘Influencer’?”</a:t>
            </a:r>
            <a:endParaRPr sz="1000" i="1">
              <a:solidFill>
                <a:schemeClr val="dk1"/>
              </a:solidFill>
            </a:endParaRPr>
          </a:p>
          <a:p>
            <a:pPr marL="0" lvl="0" indent="0" algn="l" rtl="0">
              <a:lnSpc>
                <a:spcPct val="115000"/>
              </a:lnSpc>
              <a:spcBef>
                <a:spcPts val="0"/>
              </a:spcBef>
              <a:spcAft>
                <a:spcPts val="0"/>
              </a:spcAft>
              <a:buNone/>
            </a:pPr>
            <a:endParaRPr sz="1000" i="1">
              <a:solidFill>
                <a:schemeClr val="dk1"/>
              </a:solidFill>
            </a:endParaRPr>
          </a:p>
          <a:p>
            <a:pPr marL="0" lvl="0" indent="0" algn="l" rtl="0">
              <a:lnSpc>
                <a:spcPct val="115000"/>
              </a:lnSpc>
              <a:spcBef>
                <a:spcPts val="0"/>
              </a:spcBef>
              <a:spcAft>
                <a:spcPts val="0"/>
              </a:spcAft>
              <a:buNone/>
            </a:pPr>
            <a:r>
              <a:rPr lang="en" sz="1000">
                <a:solidFill>
                  <a:schemeClr val="dk1"/>
                </a:solidFill>
              </a:rPr>
              <a:t>You can also ask: </a:t>
            </a:r>
            <a:endParaRPr sz="1000">
              <a:solidFill>
                <a:schemeClr val="dk1"/>
              </a:solidFill>
            </a:endParaRPr>
          </a:p>
          <a:p>
            <a:pPr marL="0" lvl="0" indent="0" algn="l" rtl="0">
              <a:lnSpc>
                <a:spcPct val="115000"/>
              </a:lnSpc>
              <a:spcBef>
                <a:spcPts val="0"/>
              </a:spcBef>
              <a:spcAft>
                <a:spcPts val="0"/>
              </a:spcAft>
              <a:buNone/>
            </a:pPr>
            <a:r>
              <a:rPr lang="en" sz="1000" i="1">
                <a:solidFill>
                  <a:schemeClr val="dk1"/>
                </a:solidFill>
              </a:rPr>
              <a:t>“What do you think it takes to be an influencer?”</a:t>
            </a:r>
            <a:r>
              <a:rPr lang="en" sz="1000">
                <a:solidFill>
                  <a:schemeClr val="dk1"/>
                </a:solidFill>
              </a:rPr>
              <a:t> </a:t>
            </a:r>
            <a:endParaRPr sz="1000">
              <a:solidFill>
                <a:schemeClr val="dk1"/>
              </a:solidFill>
            </a:endParaRPr>
          </a:p>
          <a:p>
            <a:pPr marL="0" lvl="0" indent="0" algn="l" rtl="0">
              <a:lnSpc>
                <a:spcPct val="115000"/>
              </a:lnSpc>
              <a:spcBef>
                <a:spcPts val="0"/>
              </a:spcBef>
              <a:spcAft>
                <a:spcPts val="0"/>
              </a:spcAft>
              <a:buNone/>
            </a:pPr>
            <a:r>
              <a:rPr lang="en" sz="1000" i="1">
                <a:solidFill>
                  <a:schemeClr val="dk1"/>
                </a:solidFill>
              </a:rPr>
              <a:t>“Who are the influencers you know?”</a:t>
            </a:r>
            <a:r>
              <a:rPr lang="en" sz="1000">
                <a:solidFill>
                  <a:schemeClr val="dk1"/>
                </a:solidFill>
              </a:rPr>
              <a:t> </a:t>
            </a:r>
            <a:endParaRPr sz="1000">
              <a:solidFill>
                <a:schemeClr val="dk1"/>
              </a:solidFill>
            </a:endParaRPr>
          </a:p>
          <a:p>
            <a:pPr marL="0" lvl="0" indent="0" algn="l" rtl="0">
              <a:lnSpc>
                <a:spcPct val="115000"/>
              </a:lnSpc>
              <a:spcBef>
                <a:spcPts val="0"/>
              </a:spcBef>
              <a:spcAft>
                <a:spcPts val="0"/>
              </a:spcAft>
              <a:buNone/>
            </a:pPr>
            <a:r>
              <a:rPr lang="en" sz="1000" i="1">
                <a:solidFill>
                  <a:schemeClr val="dk1"/>
                </a:solidFill>
              </a:rPr>
              <a:t>“Who influences your behavior and decisions?”</a:t>
            </a:r>
            <a:endParaRPr sz="1000" i="1">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Participants can share their answers out loud or write them down on a post-it note and post them on the wall. </a:t>
            </a:r>
            <a:r>
              <a:rPr lang="en" sz="1000">
                <a:solidFill>
                  <a:srgbClr val="1C1C1C"/>
                </a:solidFill>
              </a:rPr>
              <a:t>Then, group similar answers together and discuss common themes.</a:t>
            </a:r>
            <a:endParaRPr>
              <a:solidFill>
                <a:schemeClr val="dk1"/>
              </a:solidFill>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000">
                <a:solidFill>
                  <a:schemeClr val="dk1"/>
                </a:solidFill>
              </a:rPr>
              <a:t>2. Once the participants have answered the question/s, explain that anyone can be an influencer. Emphasize that every individual has the potential to positively influence their peers. They can become good and trusted influencers with the right agency, skills, and capacity.</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 </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3. Let them know that in this workshop, they will learn the necessary skills and resources to be influencers in their community.</a:t>
            </a:r>
            <a:endParaRPr sz="1000">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lnSpc>
                <a:spcPct val="115000"/>
              </a:lnSpc>
              <a:spcBef>
                <a:spcPts val="0"/>
              </a:spcBef>
              <a:spcAft>
                <a:spcPts val="0"/>
              </a:spcAft>
              <a:buNone/>
            </a:pPr>
            <a:r>
              <a:rPr lang="en" sz="1000" b="1">
                <a:solidFill>
                  <a:schemeClr val="dk1"/>
                </a:solidFill>
              </a:rPr>
              <a:t>B. Discuss what it means to be a “HEALTH Influencer”</a:t>
            </a:r>
            <a:endParaRPr sz="1000" b="1">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Now that you’ve gathered participants’ common knowledge of the term “influencer,” continue the conversation by discussing and defining the characteristics of a Youth Health Influencer.</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 </a:t>
            </a:r>
            <a:endParaRPr sz="1000">
              <a:solidFill>
                <a:schemeClr val="dk1"/>
              </a:solidFill>
            </a:endParaRPr>
          </a:p>
          <a:p>
            <a:pPr marL="0" lvl="0" indent="0" algn="l" rtl="0">
              <a:lnSpc>
                <a:spcPct val="115000"/>
              </a:lnSpc>
              <a:spcBef>
                <a:spcPts val="0"/>
              </a:spcBef>
              <a:spcAft>
                <a:spcPts val="0"/>
              </a:spcAft>
              <a:buNone/>
            </a:pPr>
            <a:r>
              <a:rPr lang="en" sz="1000" b="1">
                <a:solidFill>
                  <a:schemeClr val="dk1"/>
                </a:solidFill>
              </a:rPr>
              <a:t>1</a:t>
            </a:r>
            <a:r>
              <a:rPr lang="en" sz="1000">
                <a:solidFill>
                  <a:schemeClr val="dk1"/>
                </a:solidFill>
              </a:rPr>
              <a:t>. Start by asking the group, “When was the last time you received health information from someone? Who is that person?”</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 </a:t>
            </a:r>
            <a:endParaRPr sz="1000">
              <a:solidFill>
                <a:schemeClr val="dk1"/>
              </a:solidFill>
            </a:endParaRPr>
          </a:p>
          <a:p>
            <a:pPr marL="0" lvl="0" indent="0" algn="l" rtl="0">
              <a:lnSpc>
                <a:spcPct val="115000"/>
              </a:lnSpc>
              <a:spcBef>
                <a:spcPts val="0"/>
              </a:spcBef>
              <a:spcAft>
                <a:spcPts val="0"/>
              </a:spcAft>
              <a:buNone/>
            </a:pPr>
            <a:r>
              <a:rPr lang="en" sz="1000" b="1">
                <a:solidFill>
                  <a:schemeClr val="dk1"/>
                </a:solidFill>
              </a:rPr>
              <a:t>2.</a:t>
            </a:r>
            <a:r>
              <a:rPr lang="en" sz="1000">
                <a:solidFill>
                  <a:schemeClr val="dk1"/>
                </a:solidFill>
              </a:rPr>
              <a:t> Next, go back to the key skills and capacities mentioned in the discussion of the term “influencer” and ask what they think are the characteristics of a health influencer.</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 </a:t>
            </a:r>
            <a:endParaRPr sz="1000">
              <a:solidFill>
                <a:schemeClr val="dk1"/>
              </a:solidFill>
            </a:endParaRPr>
          </a:p>
          <a:p>
            <a:pPr marL="0" lvl="0" indent="0" algn="l" rtl="0">
              <a:lnSpc>
                <a:spcPct val="115000"/>
              </a:lnSpc>
              <a:spcBef>
                <a:spcPts val="0"/>
              </a:spcBef>
              <a:spcAft>
                <a:spcPts val="0"/>
              </a:spcAft>
              <a:buNone/>
            </a:pPr>
            <a:r>
              <a:rPr lang="en" sz="1000" b="1">
                <a:solidFill>
                  <a:schemeClr val="dk1"/>
                </a:solidFill>
              </a:rPr>
              <a:t>Some answers might be:</a:t>
            </a:r>
            <a:endParaRPr sz="1000" b="1">
              <a:solidFill>
                <a:schemeClr val="dk1"/>
              </a:solidFill>
            </a:endParaRPr>
          </a:p>
          <a:p>
            <a:pPr marL="0" lvl="0" indent="0" algn="l" rtl="0">
              <a:lnSpc>
                <a:spcPct val="115000"/>
              </a:lnSpc>
              <a:spcBef>
                <a:spcPts val="0"/>
              </a:spcBef>
              <a:spcAft>
                <a:spcPts val="0"/>
              </a:spcAft>
              <a:buNone/>
            </a:pPr>
            <a:r>
              <a:rPr lang="en" sz="1000">
                <a:solidFill>
                  <a:schemeClr val="dk1"/>
                </a:solidFill>
              </a:rPr>
              <a:t>➔</a:t>
            </a:r>
            <a:r>
              <a:rPr lang="en" sz="1000">
                <a:solidFill>
                  <a:schemeClr val="dk1"/>
                </a:solidFill>
                <a:latin typeface="Times New Roman"/>
                <a:ea typeface="Times New Roman"/>
                <a:cs typeface="Times New Roman"/>
                <a:sym typeface="Times New Roman"/>
              </a:rPr>
              <a:t>	</a:t>
            </a:r>
            <a:r>
              <a:rPr lang="en" sz="1000">
                <a:solidFill>
                  <a:schemeClr val="dk1"/>
                </a:solidFill>
              </a:rPr>
              <a:t>Trustworthy friend or peer</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a:t>
            </a:r>
            <a:r>
              <a:rPr lang="en" sz="1000">
                <a:solidFill>
                  <a:schemeClr val="dk1"/>
                </a:solidFill>
                <a:latin typeface="Times New Roman"/>
                <a:ea typeface="Times New Roman"/>
                <a:cs typeface="Times New Roman"/>
                <a:sym typeface="Times New Roman"/>
              </a:rPr>
              <a:t>	</a:t>
            </a:r>
            <a:r>
              <a:rPr lang="en" sz="1000">
                <a:solidFill>
                  <a:schemeClr val="dk1"/>
                </a:solidFill>
              </a:rPr>
              <a:t>Someone who is known for raising awareness about health issues</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a:t>
            </a:r>
            <a:r>
              <a:rPr lang="en" sz="1000">
                <a:solidFill>
                  <a:schemeClr val="dk1"/>
                </a:solidFill>
                <a:latin typeface="Times New Roman"/>
                <a:ea typeface="Times New Roman"/>
                <a:cs typeface="Times New Roman"/>
                <a:sym typeface="Times New Roman"/>
              </a:rPr>
              <a:t>	</a:t>
            </a:r>
            <a:r>
              <a:rPr lang="en" sz="1000">
                <a:solidFill>
                  <a:schemeClr val="dk1"/>
                </a:solidFill>
              </a:rPr>
              <a:t>Someone who knows about health resources</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a:t>
            </a:r>
            <a:r>
              <a:rPr lang="en" sz="1000">
                <a:solidFill>
                  <a:schemeClr val="dk1"/>
                </a:solidFill>
                <a:latin typeface="Times New Roman"/>
                <a:ea typeface="Times New Roman"/>
                <a:cs typeface="Times New Roman"/>
                <a:sym typeface="Times New Roman"/>
              </a:rPr>
              <a:t>	</a:t>
            </a:r>
            <a:r>
              <a:rPr lang="en" sz="1000">
                <a:solidFill>
                  <a:schemeClr val="dk1"/>
                </a:solidFill>
              </a:rPr>
              <a:t>Someone who likes to lead their peers or share new information</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a:t>
            </a:r>
            <a:r>
              <a:rPr lang="en" sz="1000">
                <a:solidFill>
                  <a:schemeClr val="dk1"/>
                </a:solidFill>
                <a:latin typeface="Times New Roman"/>
                <a:ea typeface="Times New Roman"/>
                <a:cs typeface="Times New Roman"/>
                <a:sym typeface="Times New Roman"/>
              </a:rPr>
              <a:t>	</a:t>
            </a:r>
            <a:r>
              <a:rPr lang="en" sz="1000">
                <a:solidFill>
                  <a:schemeClr val="dk1"/>
                </a:solidFill>
              </a:rPr>
              <a:t>Someone who has the motivation to bring about change in their lives and the lives of fellow teens</a:t>
            </a:r>
            <a:endParaRPr sz="1000">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lnSpc>
                <a:spcPct val="115000"/>
              </a:lnSpc>
              <a:spcBef>
                <a:spcPts val="300"/>
              </a:spcBef>
              <a:spcAft>
                <a:spcPts val="0"/>
              </a:spcAft>
              <a:buNone/>
            </a:pPr>
            <a:endParaRPr b="1">
              <a:solidFill>
                <a:schemeClr val="dk1"/>
              </a:solidFill>
            </a:endParaRPr>
          </a:p>
          <a:p>
            <a:pPr marL="0" lvl="0" indent="0" algn="l" rtl="0">
              <a:lnSpc>
                <a:spcPct val="115000"/>
              </a:lnSpc>
              <a:spcBef>
                <a:spcPts val="300"/>
              </a:spcBef>
              <a:spcAft>
                <a:spcPts val="0"/>
              </a:spcAft>
              <a:buNone/>
            </a:pPr>
            <a:endParaRPr sz="10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739d97ba21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739d97ba21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chemeClr val="dk1"/>
                </a:solidFill>
              </a:rPr>
              <a:t>You can point out any characteristics not mentioned and say: </a:t>
            </a:r>
            <a:endParaRPr sz="1000">
              <a:solidFill>
                <a:schemeClr val="dk1"/>
              </a:solidFill>
            </a:endParaRPr>
          </a:p>
          <a:p>
            <a:pPr marL="0" lvl="0" indent="0" algn="l" rtl="0">
              <a:lnSpc>
                <a:spcPct val="115000"/>
              </a:lnSpc>
              <a:spcBef>
                <a:spcPts val="300"/>
              </a:spcBef>
              <a:spcAft>
                <a:spcPts val="0"/>
              </a:spcAft>
              <a:buNone/>
            </a:pPr>
            <a:r>
              <a:rPr lang="en" sz="1000" i="1">
                <a:solidFill>
                  <a:schemeClr val="dk1"/>
                </a:solidFill>
              </a:rPr>
              <a:t>“In this program, we are defining a Youth Health Influencer as someone who can encourage their peers to take better care of their health and well-being and connect them with the resources to do so. During this training you will learn about resources and short lessons (with slides, videos, activities, and discussion points) you can share with your peers so that you can be a credible and effective youth health influencer.”</a:t>
            </a:r>
            <a:endParaRPr b="1">
              <a:solidFill>
                <a:schemeClr val="dk1"/>
              </a:solidFill>
            </a:endParaRPr>
          </a:p>
          <a:p>
            <a:pPr marL="0" lvl="0" indent="0" algn="l" rtl="0">
              <a:spcBef>
                <a:spcPts val="3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739d97ba21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g2739d97ba21_0_1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a:solidFill>
                  <a:schemeClr val="dk1"/>
                </a:solidFill>
              </a:rPr>
              <a:t>C. Assess health issues in the community</a:t>
            </a:r>
            <a:endParaRPr sz="1000" b="1">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Next, discuss the health issues in their community. </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 </a:t>
            </a:r>
            <a:endParaRPr sz="1000">
              <a:solidFill>
                <a:schemeClr val="dk1"/>
              </a:solidFill>
            </a:endParaRPr>
          </a:p>
          <a:p>
            <a:pPr marL="0" lvl="0" indent="0" algn="l" rtl="0">
              <a:lnSpc>
                <a:spcPct val="115000"/>
              </a:lnSpc>
              <a:spcBef>
                <a:spcPts val="0"/>
              </a:spcBef>
              <a:spcAft>
                <a:spcPts val="0"/>
              </a:spcAft>
              <a:buNone/>
            </a:pPr>
            <a:r>
              <a:rPr lang="en" sz="1000" b="1">
                <a:solidFill>
                  <a:schemeClr val="dk1"/>
                </a:solidFill>
              </a:rPr>
              <a:t>1</a:t>
            </a:r>
            <a:r>
              <a:rPr lang="en" sz="1000">
                <a:solidFill>
                  <a:schemeClr val="dk1"/>
                </a:solidFill>
              </a:rPr>
              <a:t>. Ask participants what health issues they know of in their community or among their peers.</a:t>
            </a:r>
            <a:endParaRPr sz="1000">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400050" lvl="0" indent="-228600" algn="l" rtl="0">
              <a:lnSpc>
                <a:spcPct val="115000"/>
              </a:lnSpc>
              <a:spcBef>
                <a:spcPts val="0"/>
              </a:spcBef>
              <a:spcAft>
                <a:spcPts val="0"/>
              </a:spcAft>
              <a:buNone/>
            </a:pPr>
            <a:r>
              <a:rPr lang="en" sz="1000">
                <a:solidFill>
                  <a:schemeClr val="dk1"/>
                </a:solidFill>
              </a:rPr>
              <a:t>●</a:t>
            </a:r>
            <a:r>
              <a:rPr lang="en" sz="1000">
                <a:solidFill>
                  <a:schemeClr val="dk1"/>
                </a:solidFill>
                <a:latin typeface="Times New Roman"/>
                <a:ea typeface="Times New Roman"/>
                <a:cs typeface="Times New Roman"/>
                <a:sym typeface="Times New Roman"/>
              </a:rPr>
              <a:t>  	</a:t>
            </a:r>
            <a:r>
              <a:rPr lang="en" sz="1000">
                <a:solidFill>
                  <a:schemeClr val="dk1"/>
                </a:solidFill>
              </a:rPr>
              <a:t>You can ask general questions like </a:t>
            </a:r>
            <a:r>
              <a:rPr lang="en" sz="1000" i="1">
                <a:solidFill>
                  <a:schemeClr val="dk1"/>
                </a:solidFill>
              </a:rPr>
              <a:t>“What are the common health issues in our community?”</a:t>
            </a:r>
            <a:r>
              <a:rPr lang="en" sz="1000">
                <a:solidFill>
                  <a:schemeClr val="dk1"/>
                </a:solidFill>
              </a:rPr>
              <a:t> and then narrow it down to </a:t>
            </a:r>
            <a:r>
              <a:rPr lang="en" sz="1000" i="1">
                <a:solidFill>
                  <a:schemeClr val="dk1"/>
                </a:solidFill>
              </a:rPr>
              <a:t>“What are the common health issues among you and your friends or other young people?”</a:t>
            </a:r>
            <a:endParaRPr sz="1000" i="1">
              <a:solidFill>
                <a:schemeClr val="dk1"/>
              </a:solidFill>
            </a:endParaRPr>
          </a:p>
          <a:p>
            <a:pPr marL="400050" lvl="0" indent="-228600" algn="l" rtl="0">
              <a:lnSpc>
                <a:spcPct val="115000"/>
              </a:lnSpc>
              <a:spcBef>
                <a:spcPts val="0"/>
              </a:spcBef>
              <a:spcAft>
                <a:spcPts val="0"/>
              </a:spcAft>
              <a:buNone/>
            </a:pPr>
            <a:endParaRPr sz="1000" i="1">
              <a:solidFill>
                <a:schemeClr val="dk1"/>
              </a:solidFill>
            </a:endParaRPr>
          </a:p>
          <a:p>
            <a:pPr marL="400050" lvl="0" indent="-228600" algn="l" rtl="0">
              <a:lnSpc>
                <a:spcPct val="115000"/>
              </a:lnSpc>
              <a:spcBef>
                <a:spcPts val="0"/>
              </a:spcBef>
              <a:spcAft>
                <a:spcPts val="0"/>
              </a:spcAft>
              <a:buNone/>
            </a:pPr>
            <a:r>
              <a:rPr lang="en" sz="1000">
                <a:solidFill>
                  <a:schemeClr val="dk1"/>
                </a:solidFill>
              </a:rPr>
              <a:t>●</a:t>
            </a:r>
            <a:r>
              <a:rPr lang="en" sz="1000">
                <a:solidFill>
                  <a:schemeClr val="dk1"/>
                </a:solidFill>
                <a:latin typeface="Times New Roman"/>
                <a:ea typeface="Times New Roman"/>
                <a:cs typeface="Times New Roman"/>
                <a:sym typeface="Times New Roman"/>
              </a:rPr>
              <a:t>  	</a:t>
            </a:r>
            <a:r>
              <a:rPr lang="en" sz="1000">
                <a:solidFill>
                  <a:schemeClr val="dk1"/>
                </a:solidFill>
              </a:rPr>
              <a:t>Ask the participants to put their answers on meta cards or post-its and post them on a piece of paper or the wall.</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 </a:t>
            </a:r>
            <a:endParaRPr sz="1000">
              <a:solidFill>
                <a:schemeClr val="dk1"/>
              </a:solidFill>
            </a:endParaRPr>
          </a:p>
          <a:p>
            <a:pPr marL="0" lvl="0" indent="0" algn="l" rtl="0">
              <a:lnSpc>
                <a:spcPct val="115000"/>
              </a:lnSpc>
              <a:spcBef>
                <a:spcPts val="0"/>
              </a:spcBef>
              <a:spcAft>
                <a:spcPts val="0"/>
              </a:spcAft>
              <a:buNone/>
            </a:pPr>
            <a:r>
              <a:rPr lang="en" sz="1000" b="1">
                <a:solidFill>
                  <a:schemeClr val="dk1"/>
                </a:solidFill>
              </a:rPr>
              <a:t>2</a:t>
            </a:r>
            <a:r>
              <a:rPr lang="en" sz="1000">
                <a:solidFill>
                  <a:schemeClr val="dk1"/>
                </a:solidFill>
              </a:rPr>
              <a:t>. Group the health issues into clusters. Ask participants to share their thoughts about why some health issues are commonly mentioned.</a:t>
            </a:r>
            <a:endParaRPr sz="1000">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lnSpc>
                <a:spcPct val="115000"/>
              </a:lnSpc>
              <a:spcBef>
                <a:spcPts val="300"/>
              </a:spcBef>
              <a:spcAft>
                <a:spcPts val="300"/>
              </a:spcAft>
              <a:buNone/>
            </a:pPr>
            <a:endParaRPr sz="10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739d97ba21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2739d97ba21_0_1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a:solidFill>
                  <a:schemeClr val="dk1"/>
                </a:solidFill>
              </a:rPr>
              <a:t>C. Assess health issues in the community</a:t>
            </a:r>
            <a:endParaRPr sz="1000" b="1">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Next, discuss the health issues in their community. </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 </a:t>
            </a:r>
            <a:endParaRPr sz="1000">
              <a:solidFill>
                <a:schemeClr val="dk1"/>
              </a:solidFill>
            </a:endParaRPr>
          </a:p>
          <a:p>
            <a:pPr marL="0" lvl="0" indent="0" algn="l" rtl="0">
              <a:lnSpc>
                <a:spcPct val="115000"/>
              </a:lnSpc>
              <a:spcBef>
                <a:spcPts val="0"/>
              </a:spcBef>
              <a:spcAft>
                <a:spcPts val="0"/>
              </a:spcAft>
              <a:buNone/>
            </a:pPr>
            <a:r>
              <a:rPr lang="en" sz="1000" b="1">
                <a:solidFill>
                  <a:schemeClr val="dk1"/>
                </a:solidFill>
              </a:rPr>
              <a:t>1</a:t>
            </a:r>
            <a:r>
              <a:rPr lang="en" sz="1000">
                <a:solidFill>
                  <a:schemeClr val="dk1"/>
                </a:solidFill>
              </a:rPr>
              <a:t>. Ask participants what health issues they know of in their community or among their peers.</a:t>
            </a:r>
            <a:endParaRPr sz="1000">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400050" lvl="0" indent="-228600" algn="l" rtl="0">
              <a:lnSpc>
                <a:spcPct val="115000"/>
              </a:lnSpc>
              <a:spcBef>
                <a:spcPts val="0"/>
              </a:spcBef>
              <a:spcAft>
                <a:spcPts val="0"/>
              </a:spcAft>
              <a:buNone/>
            </a:pPr>
            <a:r>
              <a:rPr lang="en" sz="1000">
                <a:solidFill>
                  <a:schemeClr val="dk1"/>
                </a:solidFill>
              </a:rPr>
              <a:t>●</a:t>
            </a:r>
            <a:r>
              <a:rPr lang="en" sz="1000">
                <a:solidFill>
                  <a:schemeClr val="dk1"/>
                </a:solidFill>
                <a:latin typeface="Times New Roman"/>
                <a:ea typeface="Times New Roman"/>
                <a:cs typeface="Times New Roman"/>
                <a:sym typeface="Times New Roman"/>
              </a:rPr>
              <a:t>  	</a:t>
            </a:r>
            <a:r>
              <a:rPr lang="en" sz="1000">
                <a:solidFill>
                  <a:schemeClr val="dk1"/>
                </a:solidFill>
              </a:rPr>
              <a:t>You can ask general questions like </a:t>
            </a:r>
            <a:r>
              <a:rPr lang="en" sz="1000" i="1">
                <a:solidFill>
                  <a:schemeClr val="dk1"/>
                </a:solidFill>
              </a:rPr>
              <a:t>“What are the common health issues in our community?”</a:t>
            </a:r>
            <a:r>
              <a:rPr lang="en" sz="1000">
                <a:solidFill>
                  <a:schemeClr val="dk1"/>
                </a:solidFill>
              </a:rPr>
              <a:t> and then narrow it down to </a:t>
            </a:r>
            <a:r>
              <a:rPr lang="en" sz="1000" i="1">
                <a:solidFill>
                  <a:schemeClr val="dk1"/>
                </a:solidFill>
              </a:rPr>
              <a:t>“What are the common health issues among you and your friends or other young people?”</a:t>
            </a:r>
            <a:endParaRPr sz="1000" i="1">
              <a:solidFill>
                <a:schemeClr val="dk1"/>
              </a:solidFill>
            </a:endParaRPr>
          </a:p>
          <a:p>
            <a:pPr marL="400050" lvl="0" indent="-228600" algn="l" rtl="0">
              <a:lnSpc>
                <a:spcPct val="115000"/>
              </a:lnSpc>
              <a:spcBef>
                <a:spcPts val="0"/>
              </a:spcBef>
              <a:spcAft>
                <a:spcPts val="0"/>
              </a:spcAft>
              <a:buNone/>
            </a:pPr>
            <a:endParaRPr sz="1000" i="1">
              <a:solidFill>
                <a:schemeClr val="dk1"/>
              </a:solidFill>
            </a:endParaRPr>
          </a:p>
          <a:p>
            <a:pPr marL="400050" lvl="0" indent="-228600" algn="l" rtl="0">
              <a:lnSpc>
                <a:spcPct val="115000"/>
              </a:lnSpc>
              <a:spcBef>
                <a:spcPts val="0"/>
              </a:spcBef>
              <a:spcAft>
                <a:spcPts val="0"/>
              </a:spcAft>
              <a:buNone/>
            </a:pPr>
            <a:r>
              <a:rPr lang="en" sz="1000">
                <a:solidFill>
                  <a:schemeClr val="dk1"/>
                </a:solidFill>
              </a:rPr>
              <a:t>●</a:t>
            </a:r>
            <a:r>
              <a:rPr lang="en" sz="1000">
                <a:solidFill>
                  <a:schemeClr val="dk1"/>
                </a:solidFill>
                <a:latin typeface="Times New Roman"/>
                <a:ea typeface="Times New Roman"/>
                <a:cs typeface="Times New Roman"/>
                <a:sym typeface="Times New Roman"/>
              </a:rPr>
              <a:t>  	</a:t>
            </a:r>
            <a:r>
              <a:rPr lang="en" sz="1000">
                <a:solidFill>
                  <a:schemeClr val="dk1"/>
                </a:solidFill>
              </a:rPr>
              <a:t>Ask the participants to put their answers on meta cards or post-its and post them on a piece of paper or the wall.</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 </a:t>
            </a:r>
            <a:endParaRPr sz="1000">
              <a:solidFill>
                <a:schemeClr val="dk1"/>
              </a:solidFill>
            </a:endParaRPr>
          </a:p>
          <a:p>
            <a:pPr marL="0" lvl="0" indent="0" algn="l" rtl="0">
              <a:lnSpc>
                <a:spcPct val="115000"/>
              </a:lnSpc>
              <a:spcBef>
                <a:spcPts val="0"/>
              </a:spcBef>
              <a:spcAft>
                <a:spcPts val="0"/>
              </a:spcAft>
              <a:buNone/>
            </a:pPr>
            <a:r>
              <a:rPr lang="en" sz="1000" b="1">
                <a:solidFill>
                  <a:schemeClr val="dk1"/>
                </a:solidFill>
              </a:rPr>
              <a:t>2</a:t>
            </a:r>
            <a:r>
              <a:rPr lang="en" sz="1000">
                <a:solidFill>
                  <a:schemeClr val="dk1"/>
                </a:solidFill>
              </a:rPr>
              <a:t>. Group the health issues into clusters. Ask participants to share their thoughts about why some health issues are commonly mentioned.</a:t>
            </a:r>
            <a:endParaRPr sz="1000">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lnSpc>
                <a:spcPct val="115000"/>
              </a:lnSpc>
              <a:spcBef>
                <a:spcPts val="300"/>
              </a:spcBef>
              <a:spcAft>
                <a:spcPts val="0"/>
              </a:spcAft>
              <a:buNone/>
            </a:pPr>
            <a:endParaRPr sz="1000">
              <a:solidFill>
                <a:schemeClr val="dk1"/>
              </a:solidFill>
            </a:endParaRPr>
          </a:p>
          <a:p>
            <a:pPr marL="0" lvl="0" indent="0" algn="l" rtl="0">
              <a:lnSpc>
                <a:spcPct val="115000"/>
              </a:lnSpc>
              <a:spcBef>
                <a:spcPts val="300"/>
              </a:spcBef>
              <a:spcAft>
                <a:spcPts val="300"/>
              </a:spcAft>
              <a:buNone/>
            </a:pPr>
            <a:endParaRPr sz="10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739d97ba21_0_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739d97ba21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The main objective of this activity is for participants to better understand their community by mapping out the health and social resources in their barangay/town.</a:t>
            </a:r>
            <a:endParaRPr>
              <a:solidFill>
                <a:schemeClr val="dk1"/>
              </a:solidFill>
            </a:endParaRPr>
          </a:p>
          <a:p>
            <a:pPr marL="0" lvl="0" indent="0" algn="l" rtl="0">
              <a:lnSpc>
                <a:spcPct val="115000"/>
              </a:lnSpc>
              <a:spcBef>
                <a:spcPts val="0"/>
              </a:spcBef>
              <a:spcAft>
                <a:spcPts val="0"/>
              </a:spcAft>
              <a:buNone/>
            </a:pPr>
            <a:r>
              <a:rPr lang="en">
                <a:solidFill>
                  <a:srgbClr val="0070C0"/>
                </a:solidFill>
              </a:rPr>
              <a:t> </a:t>
            </a:r>
            <a:endParaRPr>
              <a:solidFill>
                <a:srgbClr val="0070C0"/>
              </a:solidFill>
            </a:endParaRPr>
          </a:p>
          <a:p>
            <a:pPr marL="0" lvl="0" indent="0" algn="l" rtl="0">
              <a:lnSpc>
                <a:spcPct val="115000"/>
              </a:lnSpc>
              <a:spcBef>
                <a:spcPts val="0"/>
              </a:spcBef>
              <a:spcAft>
                <a:spcPts val="0"/>
              </a:spcAft>
              <a:buNone/>
            </a:pPr>
            <a:r>
              <a:rPr lang="en" b="1">
                <a:solidFill>
                  <a:schemeClr val="dk1"/>
                </a:solidFill>
              </a:rPr>
              <a:t>1</a:t>
            </a:r>
            <a:r>
              <a:rPr lang="en">
                <a:solidFill>
                  <a:schemeClr val="dk1"/>
                </a:solidFill>
              </a:rPr>
              <a:t>. Ask participants to group themselves according to their barangay. Give them 3 minutes to find their place in the session. Give each group a large piece of paper and some markers.</a:t>
            </a:r>
            <a:endParaRPr>
              <a:solidFill>
                <a:schemeClr val="dk1"/>
              </a:solidFill>
            </a:endParaRPr>
          </a:p>
          <a:p>
            <a:pPr marL="0" lvl="0" indent="0" algn="l" rtl="0">
              <a:spcBef>
                <a:spcPts val="0"/>
              </a:spcBef>
              <a:spcAft>
                <a:spcPts val="0"/>
              </a:spcAft>
              <a:buNone/>
            </a:pPr>
            <a:endParaRPr sz="1300">
              <a:solidFill>
                <a:schemeClr val="dk1"/>
              </a:solidFill>
              <a:latin typeface="Open Sans"/>
              <a:ea typeface="Open Sans"/>
              <a:cs typeface="Open Sans"/>
              <a:sym typeface="Open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739d97ba21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g2739d97ba21_0_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a:solidFill>
                  <a:schemeClr val="dk1"/>
                </a:solidFill>
              </a:rPr>
              <a:t>2</a:t>
            </a:r>
            <a:r>
              <a:rPr lang="en" sz="1000">
                <a:solidFill>
                  <a:schemeClr val="dk1"/>
                </a:solidFill>
              </a:rPr>
              <a:t>. Ask them to draw a map of their barangay identifying key community buildings like schools, churches, government offices, etc. where community groups and members meet and other commonly used areas. They can identify health resources too and include individuals if they want. Give the groups 40 minutes to discuss and draw their maps.</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 </a:t>
            </a:r>
            <a:endParaRPr sz="1000">
              <a:solidFill>
                <a:schemeClr val="dk1"/>
              </a:solidFill>
            </a:endParaRPr>
          </a:p>
          <a:p>
            <a:pPr marL="0" lvl="0" indent="0" algn="l" rtl="0">
              <a:lnSpc>
                <a:spcPct val="115000"/>
              </a:lnSpc>
              <a:spcBef>
                <a:spcPts val="0"/>
              </a:spcBef>
              <a:spcAft>
                <a:spcPts val="0"/>
              </a:spcAft>
              <a:buNone/>
            </a:pPr>
            <a:r>
              <a:rPr lang="en" sz="1000" b="1">
                <a:solidFill>
                  <a:schemeClr val="dk1"/>
                </a:solidFill>
              </a:rPr>
              <a:t>3.</a:t>
            </a:r>
            <a:r>
              <a:rPr lang="en" sz="1000">
                <a:solidFill>
                  <a:schemeClr val="dk1"/>
                </a:solidFill>
              </a:rPr>
              <a:t> Ask each group to creatively present their map. Give each group 5-10 minutes to present. Let the observers ask questions or comment at the end of each presentation.</a:t>
            </a:r>
            <a:endParaRPr sz="1000">
              <a:solidFill>
                <a:schemeClr val="dk1"/>
              </a:solidFill>
            </a:endParaRPr>
          </a:p>
          <a:p>
            <a:pPr marL="0" lvl="0" indent="0" algn="l" rtl="0">
              <a:lnSpc>
                <a:spcPct val="115000"/>
              </a:lnSpc>
              <a:spcBef>
                <a:spcPts val="300"/>
              </a:spcBef>
              <a:spcAft>
                <a:spcPts val="0"/>
              </a:spcAft>
              <a:buNone/>
            </a:pPr>
            <a:endParaRPr sz="1000">
              <a:solidFill>
                <a:schemeClr val="dk1"/>
              </a:solidFill>
            </a:endParaRPr>
          </a:p>
          <a:p>
            <a:pPr marL="0" lvl="0" indent="0" algn="l" rtl="0">
              <a:lnSpc>
                <a:spcPct val="115000"/>
              </a:lnSpc>
              <a:spcBef>
                <a:spcPts val="300"/>
              </a:spcBef>
              <a:spcAft>
                <a:spcPts val="0"/>
              </a:spcAft>
              <a:buNone/>
            </a:pPr>
            <a:endParaRPr sz="1000">
              <a:solidFill>
                <a:schemeClr val="dk1"/>
              </a:solidFill>
            </a:endParaRPr>
          </a:p>
          <a:p>
            <a:pPr marL="0" lvl="0" indent="0" algn="l" rtl="0">
              <a:lnSpc>
                <a:spcPct val="150000"/>
              </a:lnSpc>
              <a:spcBef>
                <a:spcPts val="300"/>
              </a:spcBef>
              <a:spcAft>
                <a:spcPts val="0"/>
              </a:spcAft>
              <a:buNone/>
            </a:pPr>
            <a:r>
              <a:rPr lang="en" sz="1000" b="1">
                <a:solidFill>
                  <a:schemeClr val="dk1"/>
                </a:solidFill>
              </a:rPr>
              <a:t>BREAK (10-15 minutes)</a:t>
            </a:r>
            <a:endParaRPr sz="10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739d97ba21_0_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739d97ba21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000" b="1">
                <a:solidFill>
                  <a:schemeClr val="dk1"/>
                </a:solidFill>
              </a:rPr>
              <a:t>BREAK (10-15 minutes)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739d97ba21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739d97ba2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chemeClr val="dk1"/>
                </a:solidFill>
              </a:rPr>
              <a:t>This session aims to introduce credible resources for teens to use as YHIs.</a:t>
            </a:r>
            <a:endParaRPr sz="1000">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739d97ba21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g2739d97ba21_0_2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a:solidFill>
                  <a:schemeClr val="dk1"/>
                </a:solidFill>
              </a:rPr>
              <a:t>1</a:t>
            </a:r>
            <a:r>
              <a:rPr lang="en" sz="1000">
                <a:solidFill>
                  <a:schemeClr val="dk1"/>
                </a:solidFill>
              </a:rPr>
              <a:t>. Ask participants where they get their health information. You can follow up with </a:t>
            </a:r>
            <a:r>
              <a:rPr lang="en" sz="1000" i="1">
                <a:solidFill>
                  <a:schemeClr val="dk1"/>
                </a:solidFill>
              </a:rPr>
              <a:t>“Are there specific places you visit online? Or people you talk to? Which health facilities do you go to?”</a:t>
            </a:r>
            <a:endParaRPr sz="1000" i="1">
              <a:solidFill>
                <a:schemeClr val="dk1"/>
              </a:solidFill>
            </a:endParaRPr>
          </a:p>
          <a:p>
            <a:pPr marL="0" lvl="0" indent="0" algn="l" rtl="0">
              <a:lnSpc>
                <a:spcPct val="115000"/>
              </a:lnSpc>
              <a:spcBef>
                <a:spcPts val="0"/>
              </a:spcBef>
              <a:spcAft>
                <a:spcPts val="0"/>
              </a:spcAft>
              <a:buNone/>
            </a:pPr>
            <a:r>
              <a:rPr lang="en" sz="1000">
                <a:solidFill>
                  <a:schemeClr val="dk1"/>
                </a:solidFill>
              </a:rPr>
              <a:t> </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You can discuss their responses as a group or ask the participants to write their answers on meta cards or post-its and post them on the wall for grouping and processing of common themes.</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 </a:t>
            </a:r>
            <a:endParaRPr sz="1000">
              <a:solidFill>
                <a:schemeClr val="dk1"/>
              </a:solidFill>
            </a:endParaRPr>
          </a:p>
          <a:p>
            <a:pPr marL="0" lvl="0" indent="0" algn="l" rtl="0">
              <a:lnSpc>
                <a:spcPct val="115000"/>
              </a:lnSpc>
              <a:spcBef>
                <a:spcPts val="0"/>
              </a:spcBef>
              <a:spcAft>
                <a:spcPts val="0"/>
              </a:spcAft>
              <a:buNone/>
            </a:pPr>
            <a:r>
              <a:rPr lang="en" sz="1000" b="1">
                <a:solidFill>
                  <a:schemeClr val="dk1"/>
                </a:solidFill>
              </a:rPr>
              <a:t>2</a:t>
            </a:r>
            <a:r>
              <a:rPr lang="en" sz="1000">
                <a:solidFill>
                  <a:schemeClr val="dk1"/>
                </a:solidFill>
              </a:rPr>
              <a:t>. After the participants have shared their answers, acknowledge what is written or said and proceed with the discussion.</a:t>
            </a:r>
            <a:endParaRPr sz="1000">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285750" lvl="0" indent="-292100" algn="l" rtl="0">
              <a:lnSpc>
                <a:spcPct val="115000"/>
              </a:lnSpc>
              <a:spcBef>
                <a:spcPts val="0"/>
              </a:spcBef>
              <a:spcAft>
                <a:spcPts val="0"/>
              </a:spcAft>
              <a:buClr>
                <a:schemeClr val="dk1"/>
              </a:buClr>
              <a:buSzPts val="1000"/>
              <a:buChar char="●"/>
            </a:pPr>
            <a:r>
              <a:rPr lang="en" sz="1000">
                <a:solidFill>
                  <a:schemeClr val="dk1"/>
                </a:solidFill>
              </a:rPr>
              <a:t>Reiterate that there are many ways and places to get information online and offline.</a:t>
            </a:r>
            <a:endParaRPr sz="1000">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285750" lvl="0" indent="-292100" algn="l" rtl="0">
              <a:lnSpc>
                <a:spcPct val="115000"/>
              </a:lnSpc>
              <a:spcBef>
                <a:spcPts val="0"/>
              </a:spcBef>
              <a:spcAft>
                <a:spcPts val="0"/>
              </a:spcAft>
              <a:buClr>
                <a:schemeClr val="dk1"/>
              </a:buClr>
              <a:buSzPts val="1000"/>
              <a:buChar char="●"/>
            </a:pPr>
            <a:r>
              <a:rPr lang="en" sz="1000">
                <a:solidFill>
                  <a:schemeClr val="dk1"/>
                </a:solidFill>
              </a:rPr>
              <a:t>Emphasize that it is important to identify credible sources of information.</a:t>
            </a:r>
            <a:endParaRPr sz="1000">
              <a:solidFill>
                <a:schemeClr val="dk1"/>
              </a:solidFill>
            </a:endParaRPr>
          </a:p>
          <a:p>
            <a:pPr marL="457200" lvl="0" indent="0" algn="l" rtl="0">
              <a:lnSpc>
                <a:spcPct val="115000"/>
              </a:lnSpc>
              <a:spcBef>
                <a:spcPts val="0"/>
              </a:spcBef>
              <a:spcAft>
                <a:spcPts val="0"/>
              </a:spcAft>
              <a:buNone/>
            </a:pPr>
            <a:endParaRPr sz="1000">
              <a:solidFill>
                <a:schemeClr val="dk1"/>
              </a:solidFill>
            </a:endParaRPr>
          </a:p>
          <a:p>
            <a:pPr marL="285750" lvl="0" indent="-292100" algn="l" rtl="0">
              <a:lnSpc>
                <a:spcPct val="115000"/>
              </a:lnSpc>
              <a:spcBef>
                <a:spcPts val="0"/>
              </a:spcBef>
              <a:spcAft>
                <a:spcPts val="0"/>
              </a:spcAft>
              <a:buClr>
                <a:schemeClr val="dk1"/>
              </a:buClr>
              <a:buSzPts val="1000"/>
              <a:buChar char="●"/>
            </a:pPr>
            <a:r>
              <a:rPr lang="en" sz="1000">
                <a:solidFill>
                  <a:schemeClr val="dk1"/>
                </a:solidFill>
              </a:rPr>
              <a:t>Spend a few minutes talking about </a:t>
            </a:r>
            <a:r>
              <a:rPr lang="en" sz="1000" b="1">
                <a:solidFill>
                  <a:schemeClr val="dk1"/>
                </a:solidFill>
              </a:rPr>
              <a:t>false information</a:t>
            </a:r>
            <a:r>
              <a:rPr lang="en" sz="1000">
                <a:solidFill>
                  <a:schemeClr val="dk1"/>
                </a:solidFill>
              </a:rPr>
              <a:t>. In fact, there is a whole module dedicated to this in the I CHOOSE to be Healthy modules.</a:t>
            </a:r>
            <a:endParaRPr sz="1000">
              <a:solidFill>
                <a:schemeClr val="dk1"/>
              </a:solidFill>
            </a:endParaRPr>
          </a:p>
          <a:p>
            <a:pPr marL="285750" lvl="0" indent="-228600" algn="l" rtl="0">
              <a:lnSpc>
                <a:spcPct val="115000"/>
              </a:lnSpc>
              <a:spcBef>
                <a:spcPts val="0"/>
              </a:spcBef>
              <a:spcAft>
                <a:spcPts val="0"/>
              </a:spcAft>
              <a:buNone/>
            </a:pPr>
            <a:endParaRPr sz="1000">
              <a:solidFill>
                <a:schemeClr val="dk1"/>
              </a:solidFill>
            </a:endParaRPr>
          </a:p>
          <a:p>
            <a:pPr marL="0" lvl="0" indent="0" algn="l" rtl="0">
              <a:lnSpc>
                <a:spcPct val="115000"/>
              </a:lnSpc>
              <a:spcBef>
                <a:spcPts val="1000"/>
              </a:spcBef>
              <a:spcAft>
                <a:spcPts val="300"/>
              </a:spcAft>
              <a:buNone/>
            </a:pPr>
            <a:endParaRPr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739d97ba21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739d97ba21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a:solidFill>
                  <a:schemeClr val="dk1"/>
                </a:solidFill>
              </a:rPr>
              <a:t>False information</a:t>
            </a:r>
            <a:r>
              <a:rPr lang="en" sz="1000">
                <a:solidFill>
                  <a:schemeClr val="dk1"/>
                </a:solidFill>
              </a:rPr>
              <a:t> is any statement or representation of a fact, whether written or verbal, that is untrue. There are different types of false information: </a:t>
            </a:r>
            <a:endParaRPr sz="1000">
              <a:solidFill>
                <a:schemeClr val="dk1"/>
              </a:solidFill>
            </a:endParaRPr>
          </a:p>
          <a:p>
            <a:pPr marL="628650" lvl="1" indent="-292100" algn="l" rtl="0">
              <a:lnSpc>
                <a:spcPct val="115000"/>
              </a:lnSpc>
              <a:spcBef>
                <a:spcPts val="1000"/>
              </a:spcBef>
              <a:spcAft>
                <a:spcPts val="0"/>
              </a:spcAft>
              <a:buClr>
                <a:schemeClr val="dk1"/>
              </a:buClr>
              <a:buSzPts val="1000"/>
              <a:buChar char="○"/>
            </a:pPr>
            <a:r>
              <a:rPr lang="en" sz="1000" b="1">
                <a:solidFill>
                  <a:schemeClr val="dk1"/>
                </a:solidFill>
              </a:rPr>
              <a:t>Rumors </a:t>
            </a:r>
            <a:r>
              <a:rPr lang="en" sz="1000">
                <a:solidFill>
                  <a:schemeClr val="dk1"/>
                </a:solidFill>
              </a:rPr>
              <a:t>are rapidly spreading stories or reports that may be true or false.</a:t>
            </a:r>
            <a:endParaRPr sz="1000">
              <a:solidFill>
                <a:schemeClr val="dk1"/>
              </a:solidFill>
            </a:endParaRPr>
          </a:p>
          <a:p>
            <a:pPr marL="628650" lvl="1" indent="-292100" algn="l" rtl="0">
              <a:lnSpc>
                <a:spcPct val="115000"/>
              </a:lnSpc>
              <a:spcBef>
                <a:spcPts val="0"/>
              </a:spcBef>
              <a:spcAft>
                <a:spcPts val="0"/>
              </a:spcAft>
              <a:buClr>
                <a:schemeClr val="dk1"/>
              </a:buClr>
              <a:buSzPts val="1000"/>
              <a:buChar char="○"/>
            </a:pPr>
            <a:r>
              <a:rPr lang="en" sz="1000" b="1">
                <a:solidFill>
                  <a:schemeClr val="dk1"/>
                </a:solidFill>
              </a:rPr>
              <a:t>Fake news</a:t>
            </a:r>
            <a:r>
              <a:rPr lang="en" sz="1000">
                <a:solidFill>
                  <a:schemeClr val="dk1"/>
                </a:solidFill>
              </a:rPr>
              <a:t> imitates news content to appear as a credible source.</a:t>
            </a:r>
            <a:endParaRPr sz="1000">
              <a:solidFill>
                <a:schemeClr val="dk1"/>
              </a:solidFill>
            </a:endParaRPr>
          </a:p>
          <a:p>
            <a:pPr marL="628650" lvl="1" indent="-292100" algn="l" rtl="0">
              <a:lnSpc>
                <a:spcPct val="115000"/>
              </a:lnSpc>
              <a:spcBef>
                <a:spcPts val="0"/>
              </a:spcBef>
              <a:spcAft>
                <a:spcPts val="0"/>
              </a:spcAft>
              <a:buClr>
                <a:schemeClr val="dk1"/>
              </a:buClr>
              <a:buSzPts val="1000"/>
              <a:buChar char="○"/>
            </a:pPr>
            <a:r>
              <a:rPr lang="en" sz="1000" b="1">
                <a:solidFill>
                  <a:schemeClr val="dk1"/>
                </a:solidFill>
              </a:rPr>
              <a:t>Misinformation</a:t>
            </a:r>
            <a:r>
              <a:rPr lang="en" sz="1000">
                <a:solidFill>
                  <a:schemeClr val="dk1"/>
                </a:solidFill>
              </a:rPr>
              <a:t> is the </a:t>
            </a:r>
            <a:r>
              <a:rPr lang="en" sz="1000" i="1">
                <a:solidFill>
                  <a:schemeClr val="dk1"/>
                </a:solidFill>
              </a:rPr>
              <a:t>unintentional</a:t>
            </a:r>
            <a:r>
              <a:rPr lang="en" sz="1000">
                <a:solidFill>
                  <a:schemeClr val="dk1"/>
                </a:solidFill>
              </a:rPr>
              <a:t> sharing of false or misleading information.</a:t>
            </a:r>
            <a:endParaRPr sz="1000">
              <a:solidFill>
                <a:schemeClr val="dk1"/>
              </a:solidFill>
            </a:endParaRPr>
          </a:p>
          <a:p>
            <a:pPr marL="628650" lvl="1" indent="-292100" algn="l" rtl="0">
              <a:lnSpc>
                <a:spcPct val="115000"/>
              </a:lnSpc>
              <a:spcBef>
                <a:spcPts val="0"/>
              </a:spcBef>
              <a:spcAft>
                <a:spcPts val="0"/>
              </a:spcAft>
              <a:buClr>
                <a:schemeClr val="dk1"/>
              </a:buClr>
              <a:buSzPts val="1000"/>
              <a:buChar char="○"/>
            </a:pPr>
            <a:r>
              <a:rPr lang="en" sz="1000" b="1">
                <a:solidFill>
                  <a:schemeClr val="dk1"/>
                </a:solidFill>
              </a:rPr>
              <a:t>Disinformation </a:t>
            </a:r>
            <a:r>
              <a:rPr lang="en" sz="1000">
                <a:solidFill>
                  <a:schemeClr val="dk1"/>
                </a:solidFill>
              </a:rPr>
              <a:t>refers to</a:t>
            </a:r>
            <a:r>
              <a:rPr lang="en" sz="1000" b="1">
                <a:solidFill>
                  <a:schemeClr val="dk1"/>
                </a:solidFill>
              </a:rPr>
              <a:t> </a:t>
            </a:r>
            <a:r>
              <a:rPr lang="en" sz="1000">
                <a:solidFill>
                  <a:schemeClr val="dk1"/>
                </a:solidFill>
              </a:rPr>
              <a:t>statements </a:t>
            </a:r>
            <a:r>
              <a:rPr lang="en" sz="1000" i="1">
                <a:solidFill>
                  <a:schemeClr val="dk1"/>
                </a:solidFill>
              </a:rPr>
              <a:t>intentionally</a:t>
            </a:r>
            <a:r>
              <a:rPr lang="en" sz="1000">
                <a:solidFill>
                  <a:schemeClr val="dk1"/>
                </a:solidFill>
              </a:rPr>
              <a:t> shared with malicious intent to serve a personal, political, or economic agenda.</a:t>
            </a:r>
            <a:endParaRPr sz="1000">
              <a:solidFill>
                <a:schemeClr val="dk1"/>
              </a:solidFill>
            </a:endParaRPr>
          </a:p>
          <a:p>
            <a:pPr marL="0" lvl="0" indent="0" algn="l" rtl="0">
              <a:lnSpc>
                <a:spcPct val="115000"/>
              </a:lnSpc>
              <a:spcBef>
                <a:spcPts val="1000"/>
              </a:spcBef>
              <a:spcAft>
                <a:spcPts val="0"/>
              </a:spcAft>
              <a:buNone/>
            </a:pPr>
            <a:r>
              <a:rPr lang="en" sz="1000">
                <a:solidFill>
                  <a:schemeClr val="dk1"/>
                </a:solidFill>
              </a:rPr>
              <a:t>In summary, </a:t>
            </a:r>
            <a:r>
              <a:rPr lang="en" sz="1000" b="1">
                <a:solidFill>
                  <a:schemeClr val="dk1"/>
                </a:solidFill>
              </a:rPr>
              <a:t>fake news</a:t>
            </a:r>
            <a:r>
              <a:rPr lang="en" sz="1000">
                <a:solidFill>
                  <a:schemeClr val="dk1"/>
                </a:solidFill>
              </a:rPr>
              <a:t> and </a:t>
            </a:r>
            <a:r>
              <a:rPr lang="en" sz="1000" b="1">
                <a:solidFill>
                  <a:schemeClr val="dk1"/>
                </a:solidFill>
              </a:rPr>
              <a:t>disinformation</a:t>
            </a:r>
            <a:r>
              <a:rPr lang="en" sz="1000">
                <a:solidFill>
                  <a:schemeClr val="dk1"/>
                </a:solidFill>
              </a:rPr>
              <a:t> are shared with the</a:t>
            </a:r>
            <a:r>
              <a:rPr lang="en" sz="1000" b="1">
                <a:solidFill>
                  <a:schemeClr val="dk1"/>
                </a:solidFill>
              </a:rPr>
              <a:t> intent to deceive</a:t>
            </a:r>
            <a:r>
              <a:rPr lang="en" sz="1000">
                <a:solidFill>
                  <a:schemeClr val="dk1"/>
                </a:solidFill>
              </a:rPr>
              <a:t>, while rumors and misinformation can be spread without the knowledge that the information being shared is not true.</a:t>
            </a:r>
            <a:endParaRPr sz="1000">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spcBef>
                <a:spcPts val="30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739d97ba2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739d97ba2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Skip/hide this slide for the workshop</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739d97ba21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g2739d97ba21_0_2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000">
                <a:solidFill>
                  <a:schemeClr val="dk1"/>
                </a:solidFill>
              </a:rPr>
              <a:t>Introduce the online and print resources we will use in this program. These are all endorsed by the DOH.</a:t>
            </a:r>
            <a:endParaRPr sz="1000">
              <a:solidFill>
                <a:schemeClr val="dk1"/>
              </a:solidFill>
            </a:endParaRPr>
          </a:p>
          <a:p>
            <a:pPr marL="0" lvl="0" indent="0" algn="l" rtl="0">
              <a:lnSpc>
                <a:spcPct val="115000"/>
              </a:lnSpc>
              <a:spcBef>
                <a:spcPts val="0"/>
              </a:spcBef>
              <a:spcAft>
                <a:spcPts val="300"/>
              </a:spcAft>
              <a:buNone/>
            </a:pPr>
            <a:endParaRPr sz="1000" b="1">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739d97ba21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g2739d97ba21_0_2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000">
                <a:solidFill>
                  <a:schemeClr val="dk1"/>
                </a:solidFill>
              </a:rPr>
              <a:t>The main resource is the</a:t>
            </a:r>
            <a:r>
              <a:rPr lang="en" sz="1000" u="sng">
                <a:solidFill>
                  <a:srgbClr val="1155CC"/>
                </a:solidFill>
                <a:hlinkClick r:id="rId3">
                  <a:extLst>
                    <a:ext uri="{A12FA001-AC4F-418D-AE19-62706E023703}">
                      <ahyp:hlinkClr xmlns:ahyp="http://schemas.microsoft.com/office/drawing/2018/hyperlinkcolor" val="tx"/>
                    </a:ext>
                  </a:extLst>
                </a:hlinkClick>
              </a:rPr>
              <a:t> I CHOOSE #MalayaAkongMaging</a:t>
            </a:r>
            <a:r>
              <a:rPr lang="en" sz="1000">
                <a:solidFill>
                  <a:schemeClr val="dk1"/>
                </a:solidFill>
              </a:rPr>
              <a:t> website (malayaako.ph), the Philippines' national platform for teen health. Show and quickly go through this website if you have internet connection, or you and the participants can access it on your phones.</a:t>
            </a:r>
            <a:endParaRPr sz="1000">
              <a:solidFill>
                <a:schemeClr val="dk1"/>
              </a:solidFill>
            </a:endParaRPr>
          </a:p>
          <a:p>
            <a:pPr marL="0" lvl="0" indent="0" algn="l" rtl="0">
              <a:lnSpc>
                <a:spcPct val="150000"/>
              </a:lnSpc>
              <a:spcBef>
                <a:spcPts val="0"/>
              </a:spcBef>
              <a:spcAft>
                <a:spcPts val="0"/>
              </a:spcAft>
              <a:buNone/>
            </a:pPr>
            <a:r>
              <a:rPr lang="en" sz="1000">
                <a:solidFill>
                  <a:schemeClr val="dk1"/>
                </a:solidFill>
              </a:rPr>
              <a:t>Other credible resources include the Healthy Pilipinas and DOH websites and the WHO website.</a:t>
            </a:r>
            <a:endParaRPr sz="1000">
              <a:solidFill>
                <a:schemeClr val="dk1"/>
              </a:solidFill>
            </a:endParaRPr>
          </a:p>
          <a:p>
            <a:pPr marL="158750" lvl="0" indent="0" algn="l" rtl="0">
              <a:spcBef>
                <a:spcPts val="0"/>
              </a:spcBef>
              <a:spcAft>
                <a:spcPts val="0"/>
              </a:spcAft>
              <a:buNone/>
            </a:pPr>
            <a:endParaRPr>
              <a:solidFill>
                <a:schemeClr val="dk1"/>
              </a:solidFill>
            </a:endParaRPr>
          </a:p>
          <a:p>
            <a:pPr marL="0" lvl="0" indent="0" algn="l" rtl="0">
              <a:lnSpc>
                <a:spcPct val="115000"/>
              </a:lnSpc>
              <a:spcBef>
                <a:spcPts val="0"/>
              </a:spcBef>
              <a:spcAft>
                <a:spcPts val="300"/>
              </a:spcAft>
              <a:buNone/>
            </a:pPr>
            <a:endParaRPr b="1"/>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739d97ba21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g2739d97ba21_0_2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Click on the tabs to view different content per topic</a:t>
            </a:r>
            <a:endParaRPr>
              <a:solidFill>
                <a:schemeClr val="dk1"/>
              </a:solidFill>
            </a:endParaRPr>
          </a:p>
          <a:p>
            <a:pPr marL="0" lvl="0" indent="0" algn="l" rtl="0">
              <a:lnSpc>
                <a:spcPct val="115000"/>
              </a:lnSpc>
              <a:spcBef>
                <a:spcPts val="0"/>
              </a:spcBef>
              <a:spcAft>
                <a:spcPts val="300"/>
              </a:spcAft>
              <a:buNone/>
            </a:pPr>
            <a:endParaRPr b="1"/>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739d97ba21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g2739d97ba21_0_2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000">
                <a:solidFill>
                  <a:schemeClr val="dk1"/>
                </a:solidFill>
              </a:rPr>
              <a:t>We use three booklets as resources for this program: </a:t>
            </a:r>
            <a:endParaRPr sz="1000">
              <a:solidFill>
                <a:schemeClr val="dk1"/>
              </a:solidFill>
            </a:endParaRPr>
          </a:p>
          <a:p>
            <a:pPr marL="914400" lvl="2" indent="-292100" algn="l" rtl="0">
              <a:lnSpc>
                <a:spcPct val="150000"/>
              </a:lnSpc>
              <a:spcBef>
                <a:spcPts val="0"/>
              </a:spcBef>
              <a:spcAft>
                <a:spcPts val="0"/>
              </a:spcAft>
              <a:buClr>
                <a:schemeClr val="dk1"/>
              </a:buClr>
              <a:buSzPts val="1000"/>
              <a:buChar char="■"/>
            </a:pPr>
            <a:r>
              <a:rPr lang="en" sz="1000" i="1">
                <a:solidFill>
                  <a:schemeClr val="dk1"/>
                </a:solidFill>
              </a:rPr>
              <a:t>Gabay para sa COVID-19</a:t>
            </a:r>
            <a:endParaRPr sz="1000">
              <a:solidFill>
                <a:schemeClr val="dk1"/>
              </a:solidFill>
            </a:endParaRPr>
          </a:p>
          <a:p>
            <a:pPr marL="914400" lvl="2" indent="-292100" algn="l" rtl="0">
              <a:lnSpc>
                <a:spcPct val="150000"/>
              </a:lnSpc>
              <a:spcBef>
                <a:spcPts val="0"/>
              </a:spcBef>
              <a:spcAft>
                <a:spcPts val="0"/>
              </a:spcAft>
              <a:buClr>
                <a:schemeClr val="dk1"/>
              </a:buClr>
              <a:buSzPts val="1000"/>
              <a:buChar char="■"/>
            </a:pPr>
            <a:r>
              <a:rPr lang="en" sz="1000" i="1">
                <a:solidFill>
                  <a:schemeClr val="dk1"/>
                </a:solidFill>
              </a:rPr>
              <a:t>A Moment for Myself: Taking Good Care of My Mind &amp; Body</a:t>
            </a:r>
            <a:r>
              <a:rPr lang="en" sz="1000">
                <a:solidFill>
                  <a:schemeClr val="dk1"/>
                </a:solidFill>
              </a:rPr>
              <a:t> on mental health, and </a:t>
            </a:r>
            <a:endParaRPr sz="1000">
              <a:solidFill>
                <a:schemeClr val="dk1"/>
              </a:solidFill>
            </a:endParaRPr>
          </a:p>
          <a:p>
            <a:pPr marL="914400" lvl="2" indent="-292100" algn="l" rtl="0">
              <a:lnSpc>
                <a:spcPct val="150000"/>
              </a:lnSpc>
              <a:spcBef>
                <a:spcPts val="0"/>
              </a:spcBef>
              <a:spcAft>
                <a:spcPts val="0"/>
              </a:spcAft>
              <a:buClr>
                <a:schemeClr val="dk1"/>
              </a:buClr>
              <a:buSzPts val="1000"/>
              <a:buChar char="■"/>
            </a:pPr>
            <a:r>
              <a:rPr lang="en" sz="1000" i="1">
                <a:solidFill>
                  <a:schemeClr val="dk1"/>
                </a:solidFill>
              </a:rPr>
              <a:t>Malaya Akong Maging Malusog</a:t>
            </a:r>
            <a:r>
              <a:rPr lang="en" sz="1000">
                <a:solidFill>
                  <a:schemeClr val="dk1"/>
                </a:solidFill>
              </a:rPr>
              <a:t> on teen health and relationships. </a:t>
            </a:r>
            <a:endParaRPr sz="1000">
              <a:solidFill>
                <a:schemeClr val="dk1"/>
              </a:solidFill>
            </a:endParaRPr>
          </a:p>
          <a:p>
            <a:pPr marL="0" lvl="0" indent="0" algn="l" rtl="0">
              <a:lnSpc>
                <a:spcPct val="150000"/>
              </a:lnSpc>
              <a:spcBef>
                <a:spcPts val="0"/>
              </a:spcBef>
              <a:spcAft>
                <a:spcPts val="0"/>
              </a:spcAft>
              <a:buNone/>
            </a:pPr>
            <a:r>
              <a:rPr lang="en" sz="1000">
                <a:solidFill>
                  <a:schemeClr val="dk1"/>
                </a:solidFill>
              </a:rPr>
              <a:t>    You can give the booklets and/or share the links.</a:t>
            </a:r>
            <a:endParaRPr>
              <a:solidFill>
                <a:schemeClr val="dk1"/>
              </a:solidFill>
            </a:endParaRPr>
          </a:p>
          <a:p>
            <a:pPr marL="0" lvl="0" indent="0" algn="l" rtl="0">
              <a:lnSpc>
                <a:spcPct val="115000"/>
              </a:lnSpc>
              <a:spcBef>
                <a:spcPts val="0"/>
              </a:spcBef>
              <a:spcAft>
                <a:spcPts val="300"/>
              </a:spcAft>
              <a:buNone/>
            </a:pP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739d97ba21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Google Shape;366;g2739d97ba21_0_2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a:solidFill>
                  <a:schemeClr val="dk1"/>
                </a:solidFill>
              </a:rPr>
              <a:t>I CHOOSE to be Healthy Modules.</a:t>
            </a:r>
            <a:r>
              <a:rPr lang="en" sz="1000">
                <a:solidFill>
                  <a:schemeClr val="dk1"/>
                </a:solidFill>
              </a:rPr>
              <a:t> These are what the YHIs will share with their peers. There are short sessions on mental health, COVID-19 and emergency preparedness, false information, and teen health. Each session contains an introduction, activity, and links to resources. Over time, DOH and partners may add and share more short sessions.</a:t>
            </a:r>
            <a:endParaRPr sz="1000">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lnSpc>
                <a:spcPct val="150000"/>
              </a:lnSpc>
              <a:spcBef>
                <a:spcPts val="0"/>
              </a:spcBef>
              <a:spcAft>
                <a:spcPts val="0"/>
              </a:spcAft>
              <a:buNone/>
            </a:pPr>
            <a:r>
              <a:rPr lang="en" sz="1000" b="1">
                <a:solidFill>
                  <a:schemeClr val="dk1"/>
                </a:solidFill>
              </a:rPr>
              <a:t>4</a:t>
            </a:r>
            <a:r>
              <a:rPr lang="en" sz="1000">
                <a:solidFill>
                  <a:schemeClr val="dk1"/>
                </a:solidFill>
              </a:rPr>
              <a:t>. Point out that the participants can also go to their nearest barangay health center or adolescent-friendly health facility if they need to consult with a professional or if they want to ask questions. Teachers and guidance counselors can also be good resources!</a:t>
            </a:r>
            <a:endParaRPr sz="1000">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lnSpc>
                <a:spcPct val="115000"/>
              </a:lnSpc>
              <a:spcBef>
                <a:spcPts val="0"/>
              </a:spcBef>
              <a:spcAft>
                <a:spcPts val="0"/>
              </a:spcAft>
              <a:buNone/>
            </a:pPr>
            <a:r>
              <a:rPr lang="en" sz="1000" b="1">
                <a:solidFill>
                  <a:schemeClr val="dk1"/>
                </a:solidFill>
              </a:rPr>
              <a:t>LUNCH</a:t>
            </a:r>
            <a:endParaRPr sz="1000" b="1">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lnSpc>
                <a:spcPct val="115000"/>
              </a:lnSpc>
              <a:spcBef>
                <a:spcPts val="0"/>
              </a:spcBef>
              <a:spcAft>
                <a:spcPts val="300"/>
              </a:spcAft>
              <a:buNone/>
            </a:pPr>
            <a:endParaRPr sz="100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739d97ba21_0_2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739d97ba21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000" b="1">
                <a:solidFill>
                  <a:schemeClr val="dk1"/>
                </a:solidFill>
              </a:rPr>
              <a:t>BREAK (10-15 minutes)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739d97ba21_0_3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2739d97ba21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chemeClr val="dk1"/>
                </a:solidFill>
              </a:rPr>
              <a:t>Effective facilitation is crucial for Youth Health Influencers. This session aims to discuss various communication tools and strategies that participants can use as YHIs.</a:t>
            </a:r>
            <a:endParaRPr sz="1000">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1. Ask the group to think of a class or workshop they enjoyed. What made the teacher or facilitator effective and enjoyable?</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 </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You can discuss as a group, or participants can write their answers on meta cards/post-its and post them on the wall for grouping and processing of common themes.</a:t>
            </a:r>
            <a:endParaRPr sz="1000">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2. Next, go through the facilitation tips in the next slides. Make the session interactive by asking questions or role-playing.</a:t>
            </a:r>
            <a:endParaRPr sz="1000">
              <a:solidFill>
                <a:schemeClr val="dk1"/>
              </a:solidFill>
            </a:endParaRPr>
          </a:p>
          <a:p>
            <a:pPr marL="0" lvl="0" indent="0" algn="l" rtl="0">
              <a:spcBef>
                <a:spcPts val="0"/>
              </a:spcBef>
              <a:spcAft>
                <a:spcPts val="0"/>
              </a:spcAft>
              <a:buNone/>
            </a:pPr>
            <a:endParaRPr sz="1000">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739d97ba21_0_3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2739d97ba21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2739d97ba21_0_3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2739d97ba21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739d97ba21_0_3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2739d97ba21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39d97ba21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39d97ba2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Skip/hide this slide for the workshop</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739d97ba21_0_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4" name="Google Shape;474;g2739d97ba21_0_3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000" b="1">
                <a:solidFill>
                  <a:schemeClr val="dk1"/>
                </a:solidFill>
              </a:rPr>
              <a:t>Two points to emphasize:</a:t>
            </a:r>
            <a:endParaRPr sz="1000" b="1">
              <a:solidFill>
                <a:schemeClr val="dk1"/>
              </a:solidFill>
            </a:endParaRPr>
          </a:p>
          <a:p>
            <a:pPr marL="0" lvl="0" indent="0" algn="l" rtl="0">
              <a:lnSpc>
                <a:spcPct val="115000"/>
              </a:lnSpc>
              <a:spcBef>
                <a:spcPts val="0"/>
              </a:spcBef>
              <a:spcAft>
                <a:spcPts val="0"/>
              </a:spcAft>
              <a:buSzPts val="1100"/>
              <a:buNone/>
            </a:pPr>
            <a:r>
              <a:rPr lang="en" sz="1000">
                <a:solidFill>
                  <a:schemeClr val="dk1"/>
                </a:solidFill>
              </a:rPr>
              <a:t>1. Effective facilitators are also good listeners. Emphasize the importance of listening. </a:t>
            </a:r>
            <a:r>
              <a:rPr lang="en" sz="1000" i="1">
                <a:solidFill>
                  <a:schemeClr val="dk1"/>
                </a:solidFill>
              </a:rPr>
              <a:t>Learning to listen </a:t>
            </a:r>
            <a:r>
              <a:rPr lang="en" sz="1000">
                <a:solidFill>
                  <a:schemeClr val="dk1"/>
                </a:solidFill>
              </a:rPr>
              <a:t>is key to understanding situations and figuring out how to help connect a peer to the proper resources. Being a good listener means focusing on what the other person is saying instead of what you want to say, asking good questions, rarely interrupting someone, and reflecting on what they said to ensure you heard it correctly.</a:t>
            </a:r>
            <a:endParaRPr sz="1000">
              <a:solidFill>
                <a:schemeClr val="dk1"/>
              </a:solidFill>
            </a:endParaRPr>
          </a:p>
          <a:p>
            <a:pPr marL="0" lvl="0" indent="0" algn="l" rtl="0">
              <a:lnSpc>
                <a:spcPct val="115000"/>
              </a:lnSpc>
              <a:spcBef>
                <a:spcPts val="0"/>
              </a:spcBef>
              <a:spcAft>
                <a:spcPts val="0"/>
              </a:spcAft>
              <a:buSzPts val="1100"/>
              <a:buNone/>
            </a:pPr>
            <a:endParaRPr sz="1000">
              <a:solidFill>
                <a:schemeClr val="dk1"/>
              </a:solidFill>
            </a:endParaRPr>
          </a:p>
          <a:p>
            <a:pPr marL="0" lvl="0" indent="0" algn="l" rtl="0">
              <a:lnSpc>
                <a:spcPct val="115000"/>
              </a:lnSpc>
              <a:spcBef>
                <a:spcPts val="0"/>
              </a:spcBef>
              <a:spcAft>
                <a:spcPts val="0"/>
              </a:spcAft>
              <a:buSzPts val="1100"/>
              <a:buNone/>
            </a:pPr>
            <a:r>
              <a:rPr lang="en" sz="1000">
                <a:solidFill>
                  <a:schemeClr val="dk1"/>
                </a:solidFill>
              </a:rPr>
              <a:t>2. Lastly, explain that sometimes someone may talk about a personal or dangerous event or situation with a YHI. YHIs are NOT counselors or health care providers. Their role is to connect that person to an appropriate resource that can provide the proper counseling or treatment. They should not try to resolve a situation on their own.</a:t>
            </a:r>
            <a:endParaRPr sz="1000">
              <a:solidFill>
                <a:schemeClr val="dk1"/>
              </a:solidFill>
            </a:endParaRPr>
          </a:p>
          <a:p>
            <a:pPr marL="0" lvl="0" indent="0" algn="ctr" rtl="0">
              <a:lnSpc>
                <a:spcPct val="115000"/>
              </a:lnSpc>
              <a:spcBef>
                <a:spcPts val="0"/>
              </a:spcBef>
              <a:spcAft>
                <a:spcPts val="0"/>
              </a:spcAft>
              <a:buSzPts val="1100"/>
              <a:buNone/>
            </a:pPr>
            <a:endParaRPr sz="1000">
              <a:solidFill>
                <a:schemeClr val="dk1"/>
              </a:solidFill>
            </a:endParaRPr>
          </a:p>
          <a:p>
            <a:pPr marL="0" lvl="0" indent="0" algn="l" rtl="0">
              <a:lnSpc>
                <a:spcPct val="100000"/>
              </a:lnSpc>
              <a:spcBef>
                <a:spcPts val="300"/>
              </a:spcBef>
              <a:spcAft>
                <a:spcPts val="0"/>
              </a:spcAft>
              <a:buSzPts val="1100"/>
              <a:buNone/>
            </a:pPr>
            <a:endParaRPr b="1"/>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739d97ba21_0_3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2739d97ba21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chemeClr val="dk1"/>
                </a:solidFill>
              </a:rPr>
              <a:t>The main objective of this activity is for participants to familiarize themselves with the resources shared and practice using them. You can share the I CHOOSE to be Healthy Modules and Deck and give each participant the booklets if you haven’t already.</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 </a:t>
            </a:r>
            <a:endParaRPr sz="1000">
              <a:solidFill>
                <a:schemeClr val="dk1"/>
              </a:solidFill>
            </a:endParaRPr>
          </a:p>
          <a:p>
            <a:pPr marL="0" lvl="0" indent="0" algn="l" rtl="0">
              <a:lnSpc>
                <a:spcPct val="115000"/>
              </a:lnSpc>
              <a:spcBef>
                <a:spcPts val="0"/>
              </a:spcBef>
              <a:spcAft>
                <a:spcPts val="0"/>
              </a:spcAft>
              <a:buNone/>
            </a:pPr>
            <a:r>
              <a:rPr lang="en" sz="1000" b="1">
                <a:solidFill>
                  <a:schemeClr val="dk1"/>
                </a:solidFill>
              </a:rPr>
              <a:t>1</a:t>
            </a:r>
            <a:r>
              <a:rPr lang="en" sz="1000">
                <a:solidFill>
                  <a:schemeClr val="dk1"/>
                </a:solidFill>
              </a:rPr>
              <a:t>. Ask participants to group themselves again according to their barangay and find a place in the venue. If the groups are too large, the participants can count off so each group has three to four people.</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lnSpc>
                <a:spcPct val="115000"/>
              </a:lnSpc>
              <a:spcBef>
                <a:spcPts val="0"/>
              </a:spcBef>
              <a:spcAft>
                <a:spcPts val="0"/>
              </a:spcAft>
              <a:buNone/>
            </a:pPr>
            <a:r>
              <a:rPr lang="en" sz="1000" b="1">
                <a:solidFill>
                  <a:schemeClr val="dk1"/>
                </a:solidFill>
              </a:rPr>
              <a:t>2</a:t>
            </a:r>
            <a:r>
              <a:rPr lang="en" sz="1000">
                <a:solidFill>
                  <a:schemeClr val="dk1"/>
                </a:solidFill>
              </a:rPr>
              <a:t>. Explain the group activity:</a:t>
            </a:r>
            <a:endParaRPr sz="1000">
              <a:solidFill>
                <a:schemeClr val="dk1"/>
              </a:solidFill>
            </a:endParaRPr>
          </a:p>
          <a:p>
            <a:pPr marL="457200" lvl="0" indent="-228600" algn="l" rtl="0">
              <a:lnSpc>
                <a:spcPct val="115000"/>
              </a:lnSpc>
              <a:spcBef>
                <a:spcPts val="0"/>
              </a:spcBef>
              <a:spcAft>
                <a:spcPts val="0"/>
              </a:spcAft>
              <a:buNone/>
            </a:pPr>
            <a:r>
              <a:rPr lang="en" sz="1000">
                <a:solidFill>
                  <a:schemeClr val="dk1"/>
                </a:solidFill>
              </a:rPr>
              <a:t>●</a:t>
            </a:r>
            <a:r>
              <a:rPr lang="en" sz="1000">
                <a:solidFill>
                  <a:schemeClr val="dk1"/>
                </a:solidFill>
                <a:latin typeface="Times New Roman"/>
                <a:ea typeface="Times New Roman"/>
                <a:cs typeface="Times New Roman"/>
                <a:sym typeface="Times New Roman"/>
              </a:rPr>
              <a:t>  	</a:t>
            </a:r>
            <a:r>
              <a:rPr lang="en" sz="1000">
                <a:solidFill>
                  <a:schemeClr val="dk1"/>
                </a:solidFill>
              </a:rPr>
              <a:t>Each group will use the time to look through all resources and pick one short session to conduct in front of the entire group. Each short session is self-contained, meaning everything the YHI needs to know and do is in the module.</a:t>
            </a:r>
            <a:endParaRPr sz="1000">
              <a:solidFill>
                <a:schemeClr val="dk1"/>
              </a:solidFill>
            </a:endParaRPr>
          </a:p>
          <a:p>
            <a:pPr marL="457200" lvl="0" indent="-228600" algn="l" rtl="0">
              <a:lnSpc>
                <a:spcPct val="115000"/>
              </a:lnSpc>
              <a:spcBef>
                <a:spcPts val="0"/>
              </a:spcBef>
              <a:spcAft>
                <a:spcPts val="0"/>
              </a:spcAft>
              <a:buNone/>
            </a:pPr>
            <a:r>
              <a:rPr lang="en" sz="1000">
                <a:solidFill>
                  <a:schemeClr val="dk1"/>
                </a:solidFill>
              </a:rPr>
              <a:t>●</a:t>
            </a:r>
            <a:r>
              <a:rPr lang="en" sz="1000">
                <a:solidFill>
                  <a:schemeClr val="dk1"/>
                </a:solidFill>
                <a:latin typeface="Times New Roman"/>
                <a:ea typeface="Times New Roman"/>
                <a:cs typeface="Times New Roman"/>
                <a:sym typeface="Times New Roman"/>
              </a:rPr>
              <a:t>  	</a:t>
            </a:r>
            <a:r>
              <a:rPr lang="en" sz="1000">
                <a:solidFill>
                  <a:schemeClr val="dk1"/>
                </a:solidFill>
              </a:rPr>
              <a:t>It is recommended that each group pick a different topic. You can assign each group a topic, draw topics from a pile, or ask the groups to sort it out.</a:t>
            </a:r>
            <a:endParaRPr sz="1000">
              <a:solidFill>
                <a:schemeClr val="dk1"/>
              </a:solidFill>
            </a:endParaRPr>
          </a:p>
          <a:p>
            <a:pPr marL="457200" lvl="0" indent="-228600" algn="l" rtl="0">
              <a:lnSpc>
                <a:spcPct val="115000"/>
              </a:lnSpc>
              <a:spcBef>
                <a:spcPts val="0"/>
              </a:spcBef>
              <a:spcAft>
                <a:spcPts val="0"/>
              </a:spcAft>
              <a:buNone/>
            </a:pPr>
            <a:r>
              <a:rPr lang="en" sz="1000">
                <a:solidFill>
                  <a:schemeClr val="dk1"/>
                </a:solidFill>
              </a:rPr>
              <a:t>●</a:t>
            </a:r>
            <a:r>
              <a:rPr lang="en" sz="1000">
                <a:solidFill>
                  <a:schemeClr val="dk1"/>
                </a:solidFill>
                <a:latin typeface="Times New Roman"/>
                <a:ea typeface="Times New Roman"/>
                <a:cs typeface="Times New Roman"/>
                <a:sym typeface="Times New Roman"/>
              </a:rPr>
              <a:t>  	</a:t>
            </a:r>
            <a:r>
              <a:rPr lang="en" sz="1000">
                <a:solidFill>
                  <a:schemeClr val="dk1"/>
                </a:solidFill>
              </a:rPr>
              <a:t>Give the participants an hour to review the print and online resources and the module and practice.</a:t>
            </a:r>
            <a:endParaRPr sz="1000">
              <a:solidFill>
                <a:schemeClr val="dk1"/>
              </a:solidFill>
            </a:endParaRPr>
          </a:p>
          <a:p>
            <a:pPr marL="457200" lvl="0" indent="-228600" algn="l" rtl="0">
              <a:lnSpc>
                <a:spcPct val="115000"/>
              </a:lnSpc>
              <a:spcBef>
                <a:spcPts val="0"/>
              </a:spcBef>
              <a:spcAft>
                <a:spcPts val="0"/>
              </a:spcAft>
              <a:buNone/>
            </a:pPr>
            <a:r>
              <a:rPr lang="en" sz="1000">
                <a:solidFill>
                  <a:schemeClr val="dk1"/>
                </a:solidFill>
              </a:rPr>
              <a:t>●</a:t>
            </a:r>
            <a:r>
              <a:rPr lang="en" sz="1000">
                <a:solidFill>
                  <a:schemeClr val="dk1"/>
                </a:solidFill>
                <a:latin typeface="Times New Roman"/>
                <a:ea typeface="Times New Roman"/>
                <a:cs typeface="Times New Roman"/>
                <a:sym typeface="Times New Roman"/>
              </a:rPr>
              <a:t>  	</a:t>
            </a:r>
            <a:r>
              <a:rPr lang="en" sz="1000">
                <a:solidFill>
                  <a:schemeClr val="dk1"/>
                </a:solidFill>
              </a:rPr>
              <a:t>You should go around and observe each group and provide advice or feedback if asked.</a:t>
            </a:r>
            <a:endParaRPr sz="1000">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lnSpc>
                <a:spcPct val="115000"/>
              </a:lnSpc>
              <a:spcBef>
                <a:spcPts val="0"/>
              </a:spcBef>
              <a:spcAft>
                <a:spcPts val="0"/>
              </a:spcAft>
              <a:buNone/>
            </a:pPr>
            <a:r>
              <a:rPr lang="en" sz="1000" b="1">
                <a:solidFill>
                  <a:schemeClr val="dk1"/>
                </a:solidFill>
              </a:rPr>
              <a:t>3.</a:t>
            </a:r>
            <a:r>
              <a:rPr lang="en" sz="1000">
                <a:solidFill>
                  <a:schemeClr val="dk1"/>
                </a:solidFill>
              </a:rPr>
              <a:t> Presentations:</a:t>
            </a:r>
            <a:endParaRPr sz="1000">
              <a:solidFill>
                <a:schemeClr val="dk1"/>
              </a:solidFill>
            </a:endParaRPr>
          </a:p>
          <a:p>
            <a:pPr marL="457200" lvl="0" indent="-228600" algn="l" rtl="0">
              <a:lnSpc>
                <a:spcPct val="115000"/>
              </a:lnSpc>
              <a:spcBef>
                <a:spcPts val="0"/>
              </a:spcBef>
              <a:spcAft>
                <a:spcPts val="0"/>
              </a:spcAft>
              <a:buNone/>
            </a:pPr>
            <a:r>
              <a:rPr lang="en" sz="1000">
                <a:solidFill>
                  <a:schemeClr val="dk1"/>
                </a:solidFill>
              </a:rPr>
              <a:t>●</a:t>
            </a:r>
            <a:r>
              <a:rPr lang="en" sz="1000">
                <a:solidFill>
                  <a:schemeClr val="dk1"/>
                </a:solidFill>
                <a:latin typeface="Times New Roman"/>
                <a:ea typeface="Times New Roman"/>
                <a:cs typeface="Times New Roman"/>
                <a:sym typeface="Times New Roman"/>
              </a:rPr>
              <a:t>  	</a:t>
            </a:r>
            <a:r>
              <a:rPr lang="en" sz="1000">
                <a:solidFill>
                  <a:schemeClr val="dk1"/>
                </a:solidFill>
              </a:rPr>
              <a:t>Each group will present one module to the audience if time permits. If not, ask each group to share their favorite part of the module.</a:t>
            </a:r>
            <a:endParaRPr sz="1000">
              <a:solidFill>
                <a:schemeClr val="dk1"/>
              </a:solidFill>
            </a:endParaRPr>
          </a:p>
          <a:p>
            <a:pPr marL="457200" lvl="0" indent="-228600" algn="l" rtl="0">
              <a:lnSpc>
                <a:spcPct val="115000"/>
              </a:lnSpc>
              <a:spcBef>
                <a:spcPts val="0"/>
              </a:spcBef>
              <a:spcAft>
                <a:spcPts val="0"/>
              </a:spcAft>
              <a:buNone/>
            </a:pPr>
            <a:r>
              <a:rPr lang="en" sz="1000">
                <a:solidFill>
                  <a:schemeClr val="dk1"/>
                </a:solidFill>
              </a:rPr>
              <a:t>●</a:t>
            </a:r>
            <a:r>
              <a:rPr lang="en" sz="1000">
                <a:solidFill>
                  <a:schemeClr val="dk1"/>
                </a:solidFill>
                <a:latin typeface="Times New Roman"/>
                <a:ea typeface="Times New Roman"/>
                <a:cs typeface="Times New Roman"/>
                <a:sym typeface="Times New Roman"/>
              </a:rPr>
              <a:t>  	</a:t>
            </a:r>
            <a:r>
              <a:rPr lang="en" sz="1000">
                <a:solidFill>
                  <a:schemeClr val="dk1"/>
                </a:solidFill>
              </a:rPr>
              <a:t>Audience members can give comments or ask questions at the end of the session. Watch how the presenting group members accept the feedback.</a:t>
            </a:r>
            <a:endParaRPr sz="1000">
              <a:solidFill>
                <a:schemeClr val="dk1"/>
              </a:solidFill>
            </a:endParaRPr>
          </a:p>
          <a:p>
            <a:pPr marL="457200" lvl="0" indent="-228600" algn="l" rtl="0">
              <a:lnSpc>
                <a:spcPct val="115000"/>
              </a:lnSpc>
              <a:spcBef>
                <a:spcPts val="0"/>
              </a:spcBef>
              <a:spcAft>
                <a:spcPts val="0"/>
              </a:spcAft>
              <a:buNone/>
            </a:pPr>
            <a:r>
              <a:rPr lang="en" sz="1000">
                <a:solidFill>
                  <a:schemeClr val="dk1"/>
                </a:solidFill>
              </a:rPr>
              <a:t>●</a:t>
            </a:r>
            <a:r>
              <a:rPr lang="en" sz="1000">
                <a:solidFill>
                  <a:schemeClr val="dk1"/>
                </a:solidFill>
                <a:latin typeface="Times New Roman"/>
                <a:ea typeface="Times New Roman"/>
                <a:cs typeface="Times New Roman"/>
                <a:sym typeface="Times New Roman"/>
              </a:rPr>
              <a:t>  	</a:t>
            </a:r>
            <a:r>
              <a:rPr lang="en" sz="1000">
                <a:solidFill>
                  <a:schemeClr val="dk1"/>
                </a:solidFill>
              </a:rPr>
              <a:t>You should give feedback and encouragement last. Ask how the person or people presenting felt. Acknowledge that giving and accepting feedback is sometimes hard, but we all need to be open to it.</a:t>
            </a:r>
            <a:endParaRPr sz="1000">
              <a:solidFill>
                <a:schemeClr val="dk1"/>
              </a:solidFill>
            </a:endParaRPr>
          </a:p>
          <a:p>
            <a:pPr marL="0" lvl="0" indent="0" algn="l" rtl="0">
              <a:spcBef>
                <a:spcPts val="0"/>
              </a:spcBef>
              <a:spcAft>
                <a:spcPts val="0"/>
              </a:spcAft>
              <a:buNone/>
            </a:pPr>
            <a:endParaRPr sz="1000">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739d97ba21_0_4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2739d97ba21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chemeClr val="dk1"/>
                </a:solidFill>
              </a:rPr>
              <a:t>In this last session of the day, each YHI will draft an action plan. </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 </a:t>
            </a:r>
            <a:endParaRPr sz="1000">
              <a:solidFill>
                <a:schemeClr val="dk1"/>
              </a:solidFill>
            </a:endParaRPr>
          </a:p>
          <a:p>
            <a:pPr marL="0" lvl="0" indent="0" algn="l" rtl="0">
              <a:lnSpc>
                <a:spcPct val="115000"/>
              </a:lnSpc>
              <a:spcBef>
                <a:spcPts val="0"/>
              </a:spcBef>
              <a:spcAft>
                <a:spcPts val="0"/>
              </a:spcAft>
              <a:buNone/>
            </a:pPr>
            <a:r>
              <a:rPr lang="en" sz="1000" b="1">
                <a:solidFill>
                  <a:schemeClr val="dk1"/>
                </a:solidFill>
              </a:rPr>
              <a:t>1</a:t>
            </a:r>
            <a:r>
              <a:rPr lang="en" sz="1000">
                <a:solidFill>
                  <a:schemeClr val="dk1"/>
                </a:solidFill>
              </a:rPr>
              <a:t>. Share a printed copy of the Action Plan template.</a:t>
            </a:r>
            <a:endParaRPr sz="1000">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2739d97ba21_0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0" name="Google Shape;500;g2739d97ba21_0_4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000" b="1">
                <a:solidFill>
                  <a:schemeClr val="dk1"/>
                </a:solidFill>
              </a:rPr>
              <a:t>2</a:t>
            </a:r>
            <a:r>
              <a:rPr lang="en" sz="1000">
                <a:solidFill>
                  <a:schemeClr val="dk1"/>
                </a:solidFill>
              </a:rPr>
              <a:t>. Ask the following guide questions. Think Who, What, Where, When?</a:t>
            </a:r>
            <a:endParaRPr sz="1000">
              <a:solidFill>
                <a:schemeClr val="dk1"/>
              </a:solidFill>
            </a:endParaRPr>
          </a:p>
          <a:p>
            <a:pPr marL="0" lvl="0" indent="0" algn="l" rtl="0">
              <a:lnSpc>
                <a:spcPct val="115000"/>
              </a:lnSpc>
              <a:spcBef>
                <a:spcPts val="0"/>
              </a:spcBef>
              <a:spcAft>
                <a:spcPts val="0"/>
              </a:spcAft>
              <a:buSzPts val="1100"/>
              <a:buNone/>
            </a:pPr>
            <a:endParaRPr sz="1000">
              <a:solidFill>
                <a:schemeClr val="dk1"/>
              </a:solidFill>
            </a:endParaRPr>
          </a:p>
          <a:p>
            <a:pPr marL="457200" lvl="0" indent="-228600" algn="l" rtl="0">
              <a:lnSpc>
                <a:spcPct val="115000"/>
              </a:lnSpc>
              <a:spcBef>
                <a:spcPts val="0"/>
              </a:spcBef>
              <a:spcAft>
                <a:spcPts val="0"/>
              </a:spcAft>
              <a:buSzPts val="1100"/>
              <a:buNone/>
            </a:pPr>
            <a:r>
              <a:rPr lang="en" sz="1000">
                <a:solidFill>
                  <a:schemeClr val="dk1"/>
                </a:solidFill>
              </a:rPr>
              <a:t>●</a:t>
            </a:r>
            <a:r>
              <a:rPr lang="en" sz="1000">
                <a:solidFill>
                  <a:schemeClr val="dk1"/>
                </a:solidFill>
                <a:latin typeface="Times New Roman"/>
                <a:ea typeface="Times New Roman"/>
                <a:cs typeface="Times New Roman"/>
                <a:sym typeface="Times New Roman"/>
              </a:rPr>
              <a:t>  	</a:t>
            </a:r>
            <a:r>
              <a:rPr lang="en" sz="1000">
                <a:solidFill>
                  <a:schemeClr val="dk1"/>
                </a:solidFill>
              </a:rPr>
              <a:t>Which health issue do you want to tackle? Which short session would you like to conduct?</a:t>
            </a:r>
            <a:endParaRPr sz="1000">
              <a:solidFill>
                <a:schemeClr val="dk1"/>
              </a:solidFill>
            </a:endParaRPr>
          </a:p>
          <a:p>
            <a:pPr marL="457200" lvl="0" indent="-228600" algn="l" rtl="0">
              <a:lnSpc>
                <a:spcPct val="115000"/>
              </a:lnSpc>
              <a:spcBef>
                <a:spcPts val="0"/>
              </a:spcBef>
              <a:spcAft>
                <a:spcPts val="0"/>
              </a:spcAft>
              <a:buSzPts val="1100"/>
              <a:buNone/>
            </a:pPr>
            <a:r>
              <a:rPr lang="en" sz="1000">
                <a:solidFill>
                  <a:schemeClr val="dk1"/>
                </a:solidFill>
              </a:rPr>
              <a:t>●</a:t>
            </a:r>
            <a:r>
              <a:rPr lang="en" sz="1000">
                <a:solidFill>
                  <a:schemeClr val="dk1"/>
                </a:solidFill>
                <a:latin typeface="Times New Roman"/>
                <a:ea typeface="Times New Roman"/>
                <a:cs typeface="Times New Roman"/>
                <a:sym typeface="Times New Roman"/>
              </a:rPr>
              <a:t>  	</a:t>
            </a:r>
            <a:r>
              <a:rPr lang="en" sz="1000">
                <a:solidFill>
                  <a:schemeClr val="dk1"/>
                </a:solidFill>
              </a:rPr>
              <a:t>Who do you want in your audience? How will you recruit them?</a:t>
            </a:r>
            <a:endParaRPr sz="1000">
              <a:solidFill>
                <a:schemeClr val="dk1"/>
              </a:solidFill>
            </a:endParaRPr>
          </a:p>
          <a:p>
            <a:pPr marL="457200" lvl="0" indent="-228600" algn="l" rtl="0">
              <a:lnSpc>
                <a:spcPct val="115000"/>
              </a:lnSpc>
              <a:spcBef>
                <a:spcPts val="0"/>
              </a:spcBef>
              <a:spcAft>
                <a:spcPts val="0"/>
              </a:spcAft>
              <a:buSzPts val="1100"/>
              <a:buNone/>
            </a:pPr>
            <a:r>
              <a:rPr lang="en" sz="1000">
                <a:solidFill>
                  <a:schemeClr val="dk1"/>
                </a:solidFill>
              </a:rPr>
              <a:t>●</a:t>
            </a:r>
            <a:r>
              <a:rPr lang="en" sz="1000">
                <a:solidFill>
                  <a:schemeClr val="dk1"/>
                </a:solidFill>
                <a:latin typeface="Times New Roman"/>
                <a:ea typeface="Times New Roman"/>
                <a:cs typeface="Times New Roman"/>
                <a:sym typeface="Times New Roman"/>
              </a:rPr>
              <a:t>  	</a:t>
            </a:r>
            <a:r>
              <a:rPr lang="en" sz="1000">
                <a:solidFill>
                  <a:schemeClr val="dk1"/>
                </a:solidFill>
              </a:rPr>
              <a:t>What resources will you need?</a:t>
            </a:r>
            <a:endParaRPr sz="1000">
              <a:solidFill>
                <a:schemeClr val="dk1"/>
              </a:solidFill>
            </a:endParaRPr>
          </a:p>
          <a:p>
            <a:pPr marL="457200" lvl="0" indent="-228600" algn="l" rtl="0">
              <a:lnSpc>
                <a:spcPct val="115000"/>
              </a:lnSpc>
              <a:spcBef>
                <a:spcPts val="0"/>
              </a:spcBef>
              <a:spcAft>
                <a:spcPts val="0"/>
              </a:spcAft>
              <a:buSzPts val="1100"/>
              <a:buNone/>
            </a:pPr>
            <a:r>
              <a:rPr lang="en" sz="1000">
                <a:solidFill>
                  <a:schemeClr val="dk1"/>
                </a:solidFill>
              </a:rPr>
              <a:t>●</a:t>
            </a:r>
            <a:r>
              <a:rPr lang="en" sz="1000">
                <a:solidFill>
                  <a:schemeClr val="dk1"/>
                </a:solidFill>
                <a:latin typeface="Times New Roman"/>
                <a:ea typeface="Times New Roman"/>
                <a:cs typeface="Times New Roman"/>
                <a:sym typeface="Times New Roman"/>
              </a:rPr>
              <a:t>  	</a:t>
            </a:r>
            <a:r>
              <a:rPr lang="en" sz="1000">
                <a:solidFill>
                  <a:schemeClr val="dk1"/>
                </a:solidFill>
              </a:rPr>
              <a:t>Where can you do this?</a:t>
            </a:r>
            <a:endParaRPr sz="1000">
              <a:solidFill>
                <a:schemeClr val="dk1"/>
              </a:solidFill>
            </a:endParaRPr>
          </a:p>
          <a:p>
            <a:pPr marL="457200" lvl="0" indent="-228600" algn="l" rtl="0">
              <a:lnSpc>
                <a:spcPct val="115000"/>
              </a:lnSpc>
              <a:spcBef>
                <a:spcPts val="0"/>
              </a:spcBef>
              <a:spcAft>
                <a:spcPts val="0"/>
              </a:spcAft>
              <a:buSzPts val="1100"/>
              <a:buNone/>
            </a:pPr>
            <a:r>
              <a:rPr lang="en" sz="1000">
                <a:solidFill>
                  <a:schemeClr val="dk1"/>
                </a:solidFill>
              </a:rPr>
              <a:t>●</a:t>
            </a:r>
            <a:r>
              <a:rPr lang="en" sz="1000">
                <a:solidFill>
                  <a:schemeClr val="dk1"/>
                </a:solidFill>
                <a:latin typeface="Times New Roman"/>
                <a:ea typeface="Times New Roman"/>
                <a:cs typeface="Times New Roman"/>
                <a:sym typeface="Times New Roman"/>
              </a:rPr>
              <a:t>  	</a:t>
            </a:r>
            <a:r>
              <a:rPr lang="en" sz="1000">
                <a:solidFill>
                  <a:schemeClr val="dk1"/>
                </a:solidFill>
              </a:rPr>
              <a:t>When do you plan to conduct this activity?</a:t>
            </a:r>
            <a:endParaRPr sz="1000">
              <a:solidFill>
                <a:schemeClr val="dk1"/>
              </a:solidFill>
            </a:endParaRPr>
          </a:p>
          <a:p>
            <a:pPr marL="457200" lvl="0" indent="-228600" algn="l" rtl="0">
              <a:lnSpc>
                <a:spcPct val="115000"/>
              </a:lnSpc>
              <a:spcBef>
                <a:spcPts val="0"/>
              </a:spcBef>
              <a:spcAft>
                <a:spcPts val="0"/>
              </a:spcAft>
              <a:buSzPts val="1100"/>
              <a:buNone/>
            </a:pPr>
            <a:r>
              <a:rPr lang="en" sz="1000">
                <a:solidFill>
                  <a:schemeClr val="dk1"/>
                </a:solidFill>
              </a:rPr>
              <a:t>●</a:t>
            </a:r>
            <a:r>
              <a:rPr lang="en" sz="1000">
                <a:solidFill>
                  <a:schemeClr val="dk1"/>
                </a:solidFill>
                <a:latin typeface="Times New Roman"/>
                <a:ea typeface="Times New Roman"/>
                <a:cs typeface="Times New Roman"/>
                <a:sym typeface="Times New Roman"/>
              </a:rPr>
              <a:t>  	</a:t>
            </a:r>
            <a:r>
              <a:rPr lang="en" sz="1000">
                <a:solidFill>
                  <a:schemeClr val="dk1"/>
                </a:solidFill>
              </a:rPr>
              <a:t>Whose help do you need?</a:t>
            </a:r>
            <a:endParaRPr sz="1000">
              <a:solidFill>
                <a:schemeClr val="dk1"/>
              </a:solidFill>
            </a:endParaRPr>
          </a:p>
          <a:p>
            <a:pPr marL="457200" lvl="0" indent="-228600" algn="l" rtl="0">
              <a:lnSpc>
                <a:spcPct val="115000"/>
              </a:lnSpc>
              <a:spcBef>
                <a:spcPts val="0"/>
              </a:spcBef>
              <a:spcAft>
                <a:spcPts val="0"/>
              </a:spcAft>
              <a:buSzPts val="1100"/>
              <a:buNone/>
            </a:pPr>
            <a:r>
              <a:rPr lang="en" sz="1000">
                <a:solidFill>
                  <a:schemeClr val="dk1"/>
                </a:solidFill>
              </a:rPr>
              <a:t>●</a:t>
            </a:r>
            <a:r>
              <a:rPr lang="en" sz="1000">
                <a:solidFill>
                  <a:schemeClr val="dk1"/>
                </a:solidFill>
                <a:latin typeface="Times New Roman"/>
                <a:ea typeface="Times New Roman"/>
                <a:cs typeface="Times New Roman"/>
                <a:sym typeface="Times New Roman"/>
              </a:rPr>
              <a:t>  	</a:t>
            </a:r>
            <a:r>
              <a:rPr lang="en" sz="1000">
                <a:solidFill>
                  <a:schemeClr val="dk1"/>
                </a:solidFill>
              </a:rPr>
              <a:t>Can this be included in another activity?</a:t>
            </a:r>
            <a:endParaRPr sz="1000">
              <a:solidFill>
                <a:schemeClr val="dk1"/>
              </a:solidFill>
            </a:endParaRPr>
          </a:p>
          <a:p>
            <a:pPr marL="457200" lvl="0" indent="-228600" algn="l" rtl="0">
              <a:lnSpc>
                <a:spcPct val="115000"/>
              </a:lnSpc>
              <a:spcBef>
                <a:spcPts val="0"/>
              </a:spcBef>
              <a:spcAft>
                <a:spcPts val="0"/>
              </a:spcAft>
              <a:buSzPts val="1100"/>
              <a:buNone/>
            </a:pPr>
            <a:r>
              <a:rPr lang="en" sz="1000">
                <a:solidFill>
                  <a:schemeClr val="dk1"/>
                </a:solidFill>
              </a:rPr>
              <a:t>●</a:t>
            </a:r>
            <a:r>
              <a:rPr lang="en" sz="1000">
                <a:solidFill>
                  <a:schemeClr val="dk1"/>
                </a:solidFill>
                <a:latin typeface="Times New Roman"/>
                <a:ea typeface="Times New Roman"/>
                <a:cs typeface="Times New Roman"/>
                <a:sym typeface="Times New Roman"/>
              </a:rPr>
              <a:t>  	</a:t>
            </a:r>
            <a:r>
              <a:rPr lang="en" sz="1000">
                <a:solidFill>
                  <a:schemeClr val="dk1"/>
                </a:solidFill>
              </a:rPr>
              <a:t>Do you need a resource speaker?</a:t>
            </a:r>
            <a:endParaRPr sz="1000">
              <a:solidFill>
                <a:schemeClr val="dk1"/>
              </a:solidFill>
            </a:endParaRPr>
          </a:p>
          <a:p>
            <a:pPr marL="0" lvl="0" indent="0" algn="l" rtl="0">
              <a:lnSpc>
                <a:spcPct val="115000"/>
              </a:lnSpc>
              <a:spcBef>
                <a:spcPts val="0"/>
              </a:spcBef>
              <a:spcAft>
                <a:spcPts val="0"/>
              </a:spcAft>
              <a:buSzPts val="1100"/>
              <a:buNone/>
            </a:pPr>
            <a:endParaRPr sz="1000">
              <a:solidFill>
                <a:schemeClr val="dk1"/>
              </a:solidFill>
            </a:endParaRPr>
          </a:p>
          <a:p>
            <a:pPr marL="0" lvl="0" indent="0" algn="l" rtl="0">
              <a:lnSpc>
                <a:spcPct val="115000"/>
              </a:lnSpc>
              <a:spcBef>
                <a:spcPts val="0"/>
              </a:spcBef>
              <a:spcAft>
                <a:spcPts val="0"/>
              </a:spcAft>
              <a:buSzPts val="1100"/>
              <a:buNone/>
            </a:pPr>
            <a:r>
              <a:rPr lang="en" sz="1000">
                <a:solidFill>
                  <a:schemeClr val="dk1"/>
                </a:solidFill>
              </a:rPr>
              <a:t>After about 20 minutes, ask a few YHIs to share their plans. Ask if there are any questions.</a:t>
            </a:r>
            <a:endParaRPr sz="1000">
              <a:solidFill>
                <a:schemeClr val="dk1"/>
              </a:solidFill>
            </a:endParaRPr>
          </a:p>
          <a:p>
            <a:pPr marL="0" lvl="0" indent="0" algn="l" rtl="0">
              <a:spcBef>
                <a:spcPts val="0"/>
              </a:spcBef>
              <a:spcAft>
                <a:spcPts val="0"/>
              </a:spcAft>
              <a:buSzPts val="1100"/>
              <a:buNone/>
            </a:pPr>
            <a:endParaRPr sz="1000">
              <a:solidFill>
                <a:schemeClr val="dk1"/>
              </a:solidFill>
            </a:endParaRPr>
          </a:p>
          <a:p>
            <a:pPr marL="0" lvl="0" indent="0" algn="l" rtl="0">
              <a:lnSpc>
                <a:spcPct val="100000"/>
              </a:lnSpc>
              <a:spcBef>
                <a:spcPts val="0"/>
              </a:spcBef>
              <a:spcAft>
                <a:spcPts val="0"/>
              </a:spcAft>
              <a:buSzPts val="1100"/>
              <a:buNone/>
            </a:pPr>
            <a:endParaRPr i="1"/>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2739d97ba21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2739d97ba21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739d97ba21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739d97ba2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Skip/hide this slide for the workshop</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739d97ba21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739d97ba2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Skip/hide this slide for the workshop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739d97ba21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739d97ba2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Skip/hide this slide for the workshop</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739d97ba21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739d97ba21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739d97ba21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739d97ba21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Introduce yourself and the purpose of this workshop. Then, ask each participant to introduce themselves and share their preferred name. Follow this with an icebreaker activity.</a:t>
            </a:r>
            <a:endParaRPr sz="10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739d97ba21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739d97ba2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Open Sans"/>
                <a:ea typeface="Open Sans"/>
                <a:cs typeface="Open Sans"/>
                <a:sym typeface="Open Sans"/>
              </a:rPr>
              <a:t>The main objective of this session is to introduce the concept of Youth Health Influencer to the participants.</a:t>
            </a:r>
            <a:endParaRPr sz="12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endParaRPr sz="1200">
              <a:solidFill>
                <a:schemeClr val="dk1"/>
              </a:solidFill>
              <a:latin typeface="Open Sans"/>
              <a:ea typeface="Open Sans"/>
              <a:cs typeface="Open Sans"/>
              <a:sym typeface="Open Sans"/>
            </a:endParaRPr>
          </a:p>
          <a:p>
            <a:pPr marL="0" lvl="0" indent="0" algn="l" rtl="0">
              <a:lnSpc>
                <a:spcPct val="90000"/>
              </a:lnSpc>
              <a:spcBef>
                <a:spcPts val="800"/>
              </a:spcBef>
              <a:spcAft>
                <a:spcPts val="0"/>
              </a:spcAft>
              <a:buNone/>
            </a:pPr>
            <a:r>
              <a:rPr lang="en" sz="1200">
                <a:solidFill>
                  <a:schemeClr val="dk1"/>
                </a:solidFill>
                <a:latin typeface="Open Sans"/>
                <a:ea typeface="Open Sans"/>
                <a:cs typeface="Open Sans"/>
                <a:sym typeface="Open Sans"/>
              </a:rPr>
              <a:t>In this session we will:</a:t>
            </a:r>
            <a:endParaRPr sz="1200">
              <a:solidFill>
                <a:schemeClr val="dk1"/>
              </a:solidFill>
              <a:latin typeface="Open Sans"/>
              <a:ea typeface="Open Sans"/>
              <a:cs typeface="Open Sans"/>
              <a:sym typeface="Open Sans"/>
            </a:endParaRPr>
          </a:p>
          <a:p>
            <a:pPr marL="0" lvl="0" indent="0" algn="l" rtl="0">
              <a:lnSpc>
                <a:spcPct val="90000"/>
              </a:lnSpc>
              <a:spcBef>
                <a:spcPts val="800"/>
              </a:spcBef>
              <a:spcAft>
                <a:spcPts val="0"/>
              </a:spcAft>
              <a:buNone/>
            </a:pPr>
            <a:r>
              <a:rPr lang="en" sz="1200">
                <a:solidFill>
                  <a:schemeClr val="dk1"/>
                </a:solidFill>
                <a:latin typeface="Open Sans"/>
                <a:ea typeface="Open Sans"/>
                <a:cs typeface="Open Sans"/>
                <a:sym typeface="Open Sans"/>
              </a:rPr>
              <a:t>A. Explore together the term “Influencer”</a:t>
            </a:r>
            <a:endParaRPr sz="1200">
              <a:solidFill>
                <a:schemeClr val="dk1"/>
              </a:solidFill>
              <a:latin typeface="Open Sans"/>
              <a:ea typeface="Open Sans"/>
              <a:cs typeface="Open Sans"/>
              <a:sym typeface="Open Sans"/>
            </a:endParaRPr>
          </a:p>
          <a:p>
            <a:pPr marL="0" lvl="0" indent="0" algn="l" rtl="0">
              <a:lnSpc>
                <a:spcPct val="90000"/>
              </a:lnSpc>
              <a:spcBef>
                <a:spcPts val="0"/>
              </a:spcBef>
              <a:spcAft>
                <a:spcPts val="0"/>
              </a:spcAft>
              <a:buNone/>
            </a:pPr>
            <a:r>
              <a:rPr lang="en" sz="1200">
                <a:solidFill>
                  <a:schemeClr val="dk1"/>
                </a:solidFill>
                <a:latin typeface="Open Sans"/>
                <a:ea typeface="Open Sans"/>
                <a:cs typeface="Open Sans"/>
                <a:sym typeface="Open Sans"/>
              </a:rPr>
              <a:t>B.Discuss what it means to be a “HEALTH Influencer”</a:t>
            </a:r>
            <a:endParaRPr sz="1200">
              <a:solidFill>
                <a:schemeClr val="dk1"/>
              </a:solidFill>
              <a:latin typeface="Open Sans"/>
              <a:ea typeface="Open Sans"/>
              <a:cs typeface="Open Sans"/>
              <a:sym typeface="Open Sans"/>
            </a:endParaRPr>
          </a:p>
          <a:p>
            <a:pPr marL="0" lvl="0" indent="0" algn="l" rtl="0">
              <a:lnSpc>
                <a:spcPct val="90000"/>
              </a:lnSpc>
              <a:spcBef>
                <a:spcPts val="0"/>
              </a:spcBef>
              <a:spcAft>
                <a:spcPts val="0"/>
              </a:spcAft>
              <a:buNone/>
            </a:pPr>
            <a:r>
              <a:rPr lang="en" sz="1200">
                <a:solidFill>
                  <a:schemeClr val="dk1"/>
                </a:solidFill>
                <a:latin typeface="Open Sans"/>
                <a:ea typeface="Open Sans"/>
                <a:cs typeface="Open Sans"/>
                <a:sym typeface="Open Sans"/>
              </a:rPr>
              <a:t>C.Assess current health issues in our community</a:t>
            </a:r>
            <a:endParaRPr sz="12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sz="1200">
              <a:solidFill>
                <a:schemeClr val="dk1"/>
              </a:solidFill>
              <a:latin typeface="Open Sans"/>
              <a:ea typeface="Open Sans"/>
              <a:cs typeface="Open Sans"/>
              <a:sym typeface="Open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30.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18.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18.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8.png"/><Relationship Id="rId7"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18.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18.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frontlineaids.org/resources/100-ways-to-energise-group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42.png"/><Relationship Id="rId12"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41.png"/><Relationship Id="rId11" Type="http://schemas.openxmlformats.org/officeDocument/2006/relationships/image" Target="../media/image5.png"/><Relationship Id="rId5" Type="http://schemas.openxmlformats.org/officeDocument/2006/relationships/image" Target="../media/image40.png"/><Relationship Id="rId10" Type="http://schemas.openxmlformats.org/officeDocument/2006/relationships/image" Target="../media/image4.png"/><Relationship Id="rId4" Type="http://schemas.openxmlformats.org/officeDocument/2006/relationships/image" Target="../media/image39.pn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frontlineaids.org/resources/100-ways-to-energise-group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3" cy="5143490"/>
          </a:xfrm>
          <a:prstGeom prst="rect">
            <a:avLst/>
          </a:prstGeom>
          <a:noFill/>
          <a:ln>
            <a:noFill/>
          </a:ln>
        </p:spPr>
      </p:pic>
      <p:sp>
        <p:nvSpPr>
          <p:cNvPr id="55" name="Google Shape;55;p13"/>
          <p:cNvSpPr txBox="1"/>
          <p:nvPr/>
        </p:nvSpPr>
        <p:spPr>
          <a:xfrm>
            <a:off x="349225" y="1269550"/>
            <a:ext cx="3736800" cy="1600800"/>
          </a:xfrm>
          <a:prstGeom prst="rect">
            <a:avLst/>
          </a:prstGeom>
          <a:noFill/>
          <a:ln>
            <a:noFill/>
          </a:ln>
          <a:effectLst>
            <a:outerShdw dist="57150" dir="1200000" algn="bl" rotWithShape="0">
              <a:srgbClr val="EE5C61"/>
            </a:outerShdw>
          </a:effectLst>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6500">
                <a:solidFill>
                  <a:schemeClr val="lt1"/>
                </a:solidFill>
                <a:latin typeface="Chewy"/>
                <a:ea typeface="Chewy"/>
                <a:cs typeface="Chewy"/>
                <a:sym typeface="Chewy"/>
              </a:rPr>
              <a:t>Kasama sa Kalusugan</a:t>
            </a:r>
            <a:endParaRPr sz="6500">
              <a:solidFill>
                <a:schemeClr val="lt1"/>
              </a:solidFill>
              <a:latin typeface="Chewy"/>
              <a:ea typeface="Chewy"/>
              <a:cs typeface="Chewy"/>
              <a:sym typeface="Chewy"/>
            </a:endParaRPr>
          </a:p>
        </p:txBody>
      </p:sp>
      <p:sp>
        <p:nvSpPr>
          <p:cNvPr id="56" name="Google Shape;56;p13"/>
          <p:cNvSpPr txBox="1"/>
          <p:nvPr/>
        </p:nvSpPr>
        <p:spPr>
          <a:xfrm>
            <a:off x="349225" y="2940150"/>
            <a:ext cx="3356700" cy="879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a:solidFill>
                  <a:schemeClr val="lt1"/>
                </a:solidFill>
                <a:latin typeface="Poppins"/>
                <a:ea typeface="Poppins"/>
                <a:cs typeface="Poppins"/>
                <a:sym typeface="Poppins"/>
              </a:rPr>
              <a:t>Youth Health Influencer</a:t>
            </a:r>
            <a:endParaRPr sz="2100">
              <a:solidFill>
                <a:schemeClr val="lt1"/>
              </a:solidFill>
              <a:latin typeface="Poppins"/>
              <a:ea typeface="Poppins"/>
              <a:cs typeface="Poppins"/>
              <a:sym typeface="Poppins"/>
            </a:endParaRPr>
          </a:p>
          <a:p>
            <a:pPr marL="0" lvl="0" indent="0" algn="l" rtl="0">
              <a:lnSpc>
                <a:spcPct val="115000"/>
              </a:lnSpc>
              <a:spcBef>
                <a:spcPts val="0"/>
              </a:spcBef>
              <a:spcAft>
                <a:spcPts val="0"/>
              </a:spcAft>
              <a:buNone/>
            </a:pPr>
            <a:r>
              <a:rPr lang="en" sz="2100">
                <a:solidFill>
                  <a:schemeClr val="lt1"/>
                </a:solidFill>
                <a:latin typeface="Poppins"/>
                <a:ea typeface="Poppins"/>
                <a:cs typeface="Poppins"/>
                <a:sym typeface="Poppins"/>
              </a:rPr>
              <a:t>Training Workshop</a:t>
            </a:r>
            <a:endParaRPr sz="2100">
              <a:solidFill>
                <a:schemeClr val="lt1"/>
              </a:solidFill>
              <a:latin typeface="Poppins"/>
              <a:ea typeface="Poppins"/>
              <a:cs typeface="Poppins"/>
              <a:sym typeface="Poppins"/>
            </a:endParaRPr>
          </a:p>
        </p:txBody>
      </p:sp>
      <p:grpSp>
        <p:nvGrpSpPr>
          <p:cNvPr id="57" name="Google Shape;57;p13"/>
          <p:cNvGrpSpPr/>
          <p:nvPr/>
        </p:nvGrpSpPr>
        <p:grpSpPr>
          <a:xfrm>
            <a:off x="4711149" y="-314738"/>
            <a:ext cx="4572000" cy="1015500"/>
            <a:chOff x="4711149" y="-238538"/>
            <a:chExt cx="4572000" cy="1015500"/>
          </a:xfrm>
        </p:grpSpPr>
        <p:sp>
          <p:nvSpPr>
            <p:cNvPr id="58" name="Google Shape;58;p13"/>
            <p:cNvSpPr/>
            <p:nvPr/>
          </p:nvSpPr>
          <p:spPr>
            <a:xfrm>
              <a:off x="4711149" y="-238538"/>
              <a:ext cx="4572000" cy="1015500"/>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59" name="Google Shape;59;p13" descr="A logo with text on a black background&#10;&#10;Description automatically generated"/>
            <p:cNvPicPr preferRelativeResize="0"/>
            <p:nvPr/>
          </p:nvPicPr>
          <p:blipFill rotWithShape="1">
            <a:blip r:embed="rId4">
              <a:alphaModFix/>
            </a:blip>
            <a:srcRect/>
            <a:stretch/>
          </p:blipFill>
          <p:spPr>
            <a:xfrm>
              <a:off x="6817143" y="60101"/>
              <a:ext cx="838933" cy="716448"/>
            </a:xfrm>
            <a:prstGeom prst="rect">
              <a:avLst/>
            </a:prstGeom>
            <a:noFill/>
            <a:ln>
              <a:noFill/>
            </a:ln>
          </p:spPr>
        </p:pic>
        <p:pic>
          <p:nvPicPr>
            <p:cNvPr id="60" name="Google Shape;60;p13" descr="A logo with blue and green circles&#10;&#10;Description automatically generated"/>
            <p:cNvPicPr preferRelativeResize="0"/>
            <p:nvPr/>
          </p:nvPicPr>
          <p:blipFill rotWithShape="1">
            <a:blip r:embed="rId5">
              <a:alphaModFix/>
            </a:blip>
            <a:srcRect/>
            <a:stretch/>
          </p:blipFill>
          <p:spPr>
            <a:xfrm>
              <a:off x="7688834" y="192669"/>
              <a:ext cx="608894" cy="468173"/>
            </a:xfrm>
            <a:prstGeom prst="rect">
              <a:avLst/>
            </a:prstGeom>
            <a:noFill/>
            <a:ln>
              <a:noFill/>
            </a:ln>
          </p:spPr>
        </p:pic>
        <p:pic>
          <p:nvPicPr>
            <p:cNvPr id="61" name="Google Shape;61;p13" descr="A blue and black logo&#10;&#10;Description automatically generated"/>
            <p:cNvPicPr preferRelativeResize="0"/>
            <p:nvPr/>
          </p:nvPicPr>
          <p:blipFill rotWithShape="1">
            <a:blip r:embed="rId6">
              <a:alphaModFix/>
            </a:blip>
            <a:srcRect/>
            <a:stretch/>
          </p:blipFill>
          <p:spPr>
            <a:xfrm>
              <a:off x="8355209" y="142984"/>
              <a:ext cx="710473" cy="536144"/>
            </a:xfrm>
            <a:prstGeom prst="rect">
              <a:avLst/>
            </a:prstGeom>
            <a:noFill/>
            <a:ln>
              <a:noFill/>
            </a:ln>
          </p:spPr>
        </p:pic>
        <p:pic>
          <p:nvPicPr>
            <p:cNvPr id="62" name="Google Shape;62;p13"/>
            <p:cNvPicPr preferRelativeResize="0"/>
            <p:nvPr/>
          </p:nvPicPr>
          <p:blipFill rotWithShape="1">
            <a:blip r:embed="rId7">
              <a:alphaModFix/>
            </a:blip>
            <a:srcRect/>
            <a:stretch/>
          </p:blipFill>
          <p:spPr>
            <a:xfrm>
              <a:off x="5401447" y="250922"/>
              <a:ext cx="713780" cy="361649"/>
            </a:xfrm>
            <a:prstGeom prst="rect">
              <a:avLst/>
            </a:prstGeom>
            <a:noFill/>
            <a:ln>
              <a:noFill/>
            </a:ln>
          </p:spPr>
        </p:pic>
        <p:pic>
          <p:nvPicPr>
            <p:cNvPr id="63" name="Google Shape;63;p13"/>
            <p:cNvPicPr preferRelativeResize="0"/>
            <p:nvPr/>
          </p:nvPicPr>
          <p:blipFill rotWithShape="1">
            <a:blip r:embed="rId8">
              <a:alphaModFix/>
            </a:blip>
            <a:srcRect/>
            <a:stretch/>
          </p:blipFill>
          <p:spPr>
            <a:xfrm>
              <a:off x="4877589" y="244627"/>
              <a:ext cx="380468" cy="380468"/>
            </a:xfrm>
            <a:prstGeom prst="rect">
              <a:avLst/>
            </a:prstGeom>
            <a:noFill/>
            <a:ln>
              <a:noFill/>
            </a:ln>
          </p:spPr>
        </p:pic>
        <p:pic>
          <p:nvPicPr>
            <p:cNvPr id="64" name="Google Shape;64;p13"/>
            <p:cNvPicPr preferRelativeResize="0"/>
            <p:nvPr/>
          </p:nvPicPr>
          <p:blipFill>
            <a:blip r:embed="rId9">
              <a:alphaModFix/>
            </a:blip>
            <a:stretch>
              <a:fillRect/>
            </a:stretch>
          </p:blipFill>
          <p:spPr>
            <a:xfrm>
              <a:off x="6258625" y="146462"/>
              <a:ext cx="553675" cy="576799"/>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22"/>
          <p:cNvPicPr preferRelativeResize="0"/>
          <p:nvPr/>
        </p:nvPicPr>
        <p:blipFill>
          <a:blip r:embed="rId3">
            <a:alphaModFix/>
          </a:blip>
          <a:stretch>
            <a:fillRect/>
          </a:stretch>
        </p:blipFill>
        <p:spPr>
          <a:xfrm>
            <a:off x="0" y="0"/>
            <a:ext cx="9144018" cy="5143501"/>
          </a:xfrm>
          <a:prstGeom prst="rect">
            <a:avLst/>
          </a:prstGeom>
          <a:noFill/>
          <a:ln>
            <a:noFill/>
          </a:ln>
        </p:spPr>
      </p:pic>
      <p:sp>
        <p:nvSpPr>
          <p:cNvPr id="218" name="Google Shape;218;p22"/>
          <p:cNvSpPr/>
          <p:nvPr/>
        </p:nvSpPr>
        <p:spPr>
          <a:xfrm>
            <a:off x="942900" y="956075"/>
            <a:ext cx="7258200" cy="3351900"/>
          </a:xfrm>
          <a:prstGeom prst="roundRect">
            <a:avLst>
              <a:gd name="adj" fmla="val 8559"/>
            </a:avLst>
          </a:prstGeom>
          <a:solidFill>
            <a:srgbClr val="0D808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9" name="Google Shape;219;p22"/>
          <p:cNvSpPr txBox="1"/>
          <p:nvPr/>
        </p:nvSpPr>
        <p:spPr>
          <a:xfrm>
            <a:off x="943050" y="2121400"/>
            <a:ext cx="7258200" cy="1000500"/>
          </a:xfrm>
          <a:prstGeom prst="rect">
            <a:avLst/>
          </a:prstGeom>
          <a:noFill/>
          <a:ln>
            <a:noFill/>
          </a:ln>
          <a:effectLst>
            <a:outerShdw dist="66675" dir="1200000" algn="bl" rotWithShape="0">
              <a:srgbClr val="303C72"/>
            </a:outerShdw>
          </a:effectLst>
        </p:spPr>
        <p:txBody>
          <a:bodyPr spcFirstLastPara="1" wrap="square" lIns="0" tIns="0" rIns="0" bIns="0" anchor="ctr" anchorCtr="0">
            <a:noAutofit/>
          </a:bodyPr>
          <a:lstStyle/>
          <a:p>
            <a:pPr marL="0" lvl="0" indent="0" algn="ctr" rtl="0">
              <a:lnSpc>
                <a:spcPct val="90000"/>
              </a:lnSpc>
              <a:spcBef>
                <a:spcPts val="0"/>
              </a:spcBef>
              <a:spcAft>
                <a:spcPts val="0"/>
              </a:spcAft>
              <a:buNone/>
            </a:pPr>
            <a:r>
              <a:rPr lang="en" sz="5000">
                <a:solidFill>
                  <a:schemeClr val="lt1"/>
                </a:solidFill>
                <a:latin typeface="Chewy"/>
                <a:ea typeface="Chewy"/>
                <a:cs typeface="Chewy"/>
                <a:sym typeface="Chewy"/>
              </a:rPr>
              <a:t>What comes to your mind when you hear the word</a:t>
            </a:r>
            <a:endParaRPr sz="5000">
              <a:solidFill>
                <a:schemeClr val="lt1"/>
              </a:solidFill>
              <a:latin typeface="Chewy"/>
              <a:ea typeface="Chewy"/>
              <a:cs typeface="Chewy"/>
              <a:sym typeface="Chewy"/>
            </a:endParaRPr>
          </a:p>
          <a:p>
            <a:pPr marL="0" lvl="0" indent="0" algn="ctr" rtl="0">
              <a:lnSpc>
                <a:spcPct val="90000"/>
              </a:lnSpc>
              <a:spcBef>
                <a:spcPts val="0"/>
              </a:spcBef>
              <a:spcAft>
                <a:spcPts val="0"/>
              </a:spcAft>
              <a:buNone/>
            </a:pPr>
            <a:r>
              <a:rPr lang="en" sz="5000">
                <a:solidFill>
                  <a:schemeClr val="lt1"/>
                </a:solidFill>
                <a:latin typeface="Chewy"/>
                <a:ea typeface="Chewy"/>
                <a:cs typeface="Chewy"/>
                <a:sym typeface="Chewy"/>
              </a:rPr>
              <a:t>‘influencer’?</a:t>
            </a:r>
            <a:endParaRPr sz="5000">
              <a:solidFill>
                <a:schemeClr val="lt1"/>
              </a:solidFill>
              <a:latin typeface="Chewy"/>
              <a:ea typeface="Chewy"/>
              <a:cs typeface="Chewy"/>
              <a:sym typeface="Chewy"/>
            </a:endParaRPr>
          </a:p>
        </p:txBody>
      </p:sp>
      <p:pic>
        <p:nvPicPr>
          <p:cNvPr id="220" name="Google Shape;220;p22"/>
          <p:cNvPicPr preferRelativeResize="0"/>
          <p:nvPr/>
        </p:nvPicPr>
        <p:blipFill rotWithShape="1">
          <a:blip r:embed="rId4">
            <a:alphaModFix/>
          </a:blip>
          <a:srcRect l="16712" t="16949" r="-5467" b="-1694"/>
          <a:stretch/>
        </p:blipFill>
        <p:spPr>
          <a:xfrm rot="-5400000">
            <a:off x="45325" y="3505675"/>
            <a:ext cx="1597325" cy="1663875"/>
          </a:xfrm>
          <a:prstGeom prst="rect">
            <a:avLst/>
          </a:prstGeom>
          <a:noFill/>
          <a:ln>
            <a:noFill/>
          </a:ln>
        </p:spPr>
      </p:pic>
      <p:pic>
        <p:nvPicPr>
          <p:cNvPr id="221" name="Google Shape;221;p22"/>
          <p:cNvPicPr preferRelativeResize="0"/>
          <p:nvPr/>
        </p:nvPicPr>
        <p:blipFill rotWithShape="1">
          <a:blip r:embed="rId5">
            <a:alphaModFix/>
          </a:blip>
          <a:srcRect t="9305" r="18019"/>
          <a:stretch/>
        </p:blipFill>
        <p:spPr>
          <a:xfrm>
            <a:off x="7886800" y="0"/>
            <a:ext cx="1257225" cy="13986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23"/>
          <p:cNvPicPr preferRelativeResize="0"/>
          <p:nvPr/>
        </p:nvPicPr>
        <p:blipFill>
          <a:blip r:embed="rId3">
            <a:alphaModFix/>
          </a:blip>
          <a:stretch>
            <a:fillRect/>
          </a:stretch>
        </p:blipFill>
        <p:spPr>
          <a:xfrm>
            <a:off x="0" y="0"/>
            <a:ext cx="9144018" cy="5143501"/>
          </a:xfrm>
          <a:prstGeom prst="rect">
            <a:avLst/>
          </a:prstGeom>
          <a:noFill/>
          <a:ln>
            <a:noFill/>
          </a:ln>
        </p:spPr>
      </p:pic>
      <p:sp>
        <p:nvSpPr>
          <p:cNvPr id="227" name="Google Shape;227;p23"/>
          <p:cNvSpPr/>
          <p:nvPr/>
        </p:nvSpPr>
        <p:spPr>
          <a:xfrm>
            <a:off x="942900" y="956075"/>
            <a:ext cx="7258200" cy="3351900"/>
          </a:xfrm>
          <a:prstGeom prst="roundRect">
            <a:avLst>
              <a:gd name="adj" fmla="val 8559"/>
            </a:avLst>
          </a:prstGeom>
          <a:solidFill>
            <a:srgbClr val="0D808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228" name="Google Shape;228;p23"/>
          <p:cNvGrpSpPr/>
          <p:nvPr/>
        </p:nvGrpSpPr>
        <p:grpSpPr>
          <a:xfrm>
            <a:off x="558325" y="509812"/>
            <a:ext cx="8027349" cy="4123876"/>
            <a:chOff x="525825" y="537825"/>
            <a:chExt cx="8027349" cy="4123876"/>
          </a:xfrm>
        </p:grpSpPr>
        <p:pic>
          <p:nvPicPr>
            <p:cNvPr id="229" name="Google Shape;229;p23"/>
            <p:cNvPicPr preferRelativeResize="0"/>
            <p:nvPr/>
          </p:nvPicPr>
          <p:blipFill>
            <a:blip r:embed="rId4">
              <a:alphaModFix/>
            </a:blip>
            <a:stretch>
              <a:fillRect/>
            </a:stretch>
          </p:blipFill>
          <p:spPr>
            <a:xfrm>
              <a:off x="525825" y="537825"/>
              <a:ext cx="1210424" cy="1041626"/>
            </a:xfrm>
            <a:prstGeom prst="rect">
              <a:avLst/>
            </a:prstGeom>
            <a:noFill/>
            <a:ln>
              <a:noFill/>
            </a:ln>
          </p:spPr>
        </p:pic>
        <p:pic>
          <p:nvPicPr>
            <p:cNvPr id="230" name="Google Shape;230;p23"/>
            <p:cNvPicPr preferRelativeResize="0"/>
            <p:nvPr/>
          </p:nvPicPr>
          <p:blipFill>
            <a:blip r:embed="rId4">
              <a:alphaModFix/>
            </a:blip>
            <a:stretch>
              <a:fillRect/>
            </a:stretch>
          </p:blipFill>
          <p:spPr>
            <a:xfrm rot="10800000">
              <a:off x="7342750" y="3620075"/>
              <a:ext cx="1210424" cy="1041626"/>
            </a:xfrm>
            <a:prstGeom prst="rect">
              <a:avLst/>
            </a:prstGeom>
            <a:noFill/>
            <a:ln>
              <a:noFill/>
            </a:ln>
          </p:spPr>
        </p:pic>
      </p:grpSp>
      <p:sp>
        <p:nvSpPr>
          <p:cNvPr id="231" name="Google Shape;231;p23"/>
          <p:cNvSpPr txBox="1"/>
          <p:nvPr/>
        </p:nvSpPr>
        <p:spPr>
          <a:xfrm>
            <a:off x="1252213" y="1152650"/>
            <a:ext cx="6639600" cy="2916600"/>
          </a:xfrm>
          <a:prstGeom prst="rect">
            <a:avLst/>
          </a:prstGeom>
          <a:noFill/>
          <a:ln>
            <a:noFill/>
          </a:ln>
          <a:effectLst>
            <a:outerShdw dist="66675" dir="1200000" algn="bl" rotWithShape="0">
              <a:srgbClr val="303C72"/>
            </a:outerShdw>
          </a:effectLst>
        </p:spPr>
        <p:txBody>
          <a:bodyPr spcFirstLastPara="1" wrap="square" lIns="0" tIns="0" rIns="0" bIns="0" anchor="ctr" anchorCtr="0">
            <a:noAutofit/>
          </a:bodyPr>
          <a:lstStyle/>
          <a:p>
            <a:pPr marL="0" lvl="0" indent="0" algn="ctr" rtl="0">
              <a:lnSpc>
                <a:spcPct val="90000"/>
              </a:lnSpc>
              <a:spcBef>
                <a:spcPts val="0"/>
              </a:spcBef>
              <a:spcAft>
                <a:spcPts val="0"/>
              </a:spcAft>
              <a:buNone/>
            </a:pPr>
            <a:r>
              <a:rPr lang="en" sz="3800">
                <a:solidFill>
                  <a:schemeClr val="lt1"/>
                </a:solidFill>
                <a:latin typeface="Chewy"/>
                <a:ea typeface="Chewy"/>
                <a:cs typeface="Chewy"/>
                <a:sym typeface="Chewy"/>
              </a:rPr>
              <a:t>A Youth Health Influencer encourages peers to take </a:t>
            </a:r>
            <a:br>
              <a:rPr lang="en" sz="3800">
                <a:solidFill>
                  <a:schemeClr val="lt1"/>
                </a:solidFill>
                <a:latin typeface="Chewy"/>
                <a:ea typeface="Chewy"/>
                <a:cs typeface="Chewy"/>
                <a:sym typeface="Chewy"/>
              </a:rPr>
            </a:br>
            <a:r>
              <a:rPr lang="en" sz="3800">
                <a:solidFill>
                  <a:schemeClr val="lt1"/>
                </a:solidFill>
                <a:latin typeface="Chewy"/>
                <a:ea typeface="Chewy"/>
                <a:cs typeface="Chewy"/>
                <a:sym typeface="Chewy"/>
              </a:rPr>
              <a:t>better care of their health and well-being and connects them with the resources to do so</a:t>
            </a:r>
            <a:endParaRPr sz="3800">
              <a:solidFill>
                <a:schemeClr val="lt1"/>
              </a:solidFill>
              <a:latin typeface="Chewy"/>
              <a:ea typeface="Chewy"/>
              <a:cs typeface="Chewy"/>
              <a:sym typeface="Chewy"/>
            </a:endParaRPr>
          </a:p>
        </p:txBody>
      </p:sp>
      <p:pic>
        <p:nvPicPr>
          <p:cNvPr id="232" name="Google Shape;232;p23"/>
          <p:cNvPicPr preferRelativeResize="0"/>
          <p:nvPr/>
        </p:nvPicPr>
        <p:blipFill rotWithShape="1">
          <a:blip r:embed="rId5">
            <a:alphaModFix/>
          </a:blip>
          <a:srcRect l="16712" t="16949" r="-5467" b="-1694"/>
          <a:stretch/>
        </p:blipFill>
        <p:spPr>
          <a:xfrm rot="-5400000">
            <a:off x="45325" y="3505675"/>
            <a:ext cx="1597325" cy="1663875"/>
          </a:xfrm>
          <a:prstGeom prst="rect">
            <a:avLst/>
          </a:prstGeom>
          <a:noFill/>
          <a:ln>
            <a:noFill/>
          </a:ln>
        </p:spPr>
      </p:pic>
      <p:pic>
        <p:nvPicPr>
          <p:cNvPr id="233" name="Google Shape;233;p23"/>
          <p:cNvPicPr preferRelativeResize="0"/>
          <p:nvPr/>
        </p:nvPicPr>
        <p:blipFill rotWithShape="1">
          <a:blip r:embed="rId6">
            <a:alphaModFix/>
          </a:blip>
          <a:srcRect t="9305" r="18019"/>
          <a:stretch/>
        </p:blipFill>
        <p:spPr>
          <a:xfrm>
            <a:off x="7886800" y="0"/>
            <a:ext cx="1257225" cy="13986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24"/>
          <p:cNvPicPr preferRelativeResize="0"/>
          <p:nvPr/>
        </p:nvPicPr>
        <p:blipFill rotWithShape="1">
          <a:blip r:embed="rId3">
            <a:alphaModFix/>
          </a:blip>
          <a:srcRect/>
          <a:stretch/>
        </p:blipFill>
        <p:spPr>
          <a:xfrm>
            <a:off x="0" y="0"/>
            <a:ext cx="9144018" cy="5143501"/>
          </a:xfrm>
          <a:prstGeom prst="rect">
            <a:avLst/>
          </a:prstGeom>
          <a:noFill/>
          <a:ln>
            <a:noFill/>
          </a:ln>
        </p:spPr>
      </p:pic>
      <p:sp>
        <p:nvSpPr>
          <p:cNvPr id="239" name="Google Shape;239;p24"/>
          <p:cNvSpPr txBox="1"/>
          <p:nvPr/>
        </p:nvSpPr>
        <p:spPr>
          <a:xfrm>
            <a:off x="2452700" y="1124850"/>
            <a:ext cx="6438600" cy="2308800"/>
          </a:xfrm>
          <a:prstGeom prst="rect">
            <a:avLst/>
          </a:prstGeom>
          <a:noFill/>
          <a:ln>
            <a:noFill/>
          </a:ln>
          <a:effectLst>
            <a:outerShdw dist="66675" dir="1200000" algn="bl" rotWithShape="0">
              <a:srgbClr val="EE5C61"/>
            </a:outerShdw>
          </a:effectLst>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800"/>
              <a:buFont typeface="Arial"/>
              <a:buNone/>
            </a:pPr>
            <a:r>
              <a:rPr lang="en" sz="5000">
                <a:solidFill>
                  <a:schemeClr val="lt1"/>
                </a:solidFill>
                <a:latin typeface="Chewy"/>
                <a:ea typeface="Chewy"/>
                <a:cs typeface="Chewy"/>
                <a:sym typeface="Chewy"/>
              </a:rPr>
              <a:t>What are the common health issues </a:t>
            </a:r>
            <a:endParaRPr sz="5000">
              <a:solidFill>
                <a:schemeClr val="lt1"/>
              </a:solidFill>
              <a:latin typeface="Chewy"/>
              <a:ea typeface="Chewy"/>
              <a:cs typeface="Chewy"/>
              <a:sym typeface="Chewy"/>
            </a:endParaRPr>
          </a:p>
          <a:p>
            <a:pPr marL="0" marR="0" lvl="0" indent="0" algn="ctr" rtl="0">
              <a:lnSpc>
                <a:spcPct val="100000"/>
              </a:lnSpc>
              <a:spcBef>
                <a:spcPts val="0"/>
              </a:spcBef>
              <a:spcAft>
                <a:spcPts val="0"/>
              </a:spcAft>
              <a:buClr>
                <a:srgbClr val="000000"/>
              </a:buClr>
              <a:buSzPts val="5800"/>
              <a:buFont typeface="Arial"/>
              <a:buNone/>
            </a:pPr>
            <a:r>
              <a:rPr lang="en" sz="5000">
                <a:solidFill>
                  <a:schemeClr val="lt1"/>
                </a:solidFill>
                <a:latin typeface="Chewy"/>
                <a:ea typeface="Chewy"/>
                <a:cs typeface="Chewy"/>
                <a:sym typeface="Chewy"/>
              </a:rPr>
              <a:t>in our community?</a:t>
            </a:r>
            <a:endParaRPr sz="5000" b="0" i="0" u="none" strike="noStrike" cap="none">
              <a:solidFill>
                <a:schemeClr val="lt1"/>
              </a:solidFill>
              <a:latin typeface="Chewy"/>
              <a:ea typeface="Chewy"/>
              <a:cs typeface="Chewy"/>
              <a:sym typeface="Chewy"/>
            </a:endParaRPr>
          </a:p>
        </p:txBody>
      </p:sp>
      <p:sp>
        <p:nvSpPr>
          <p:cNvPr id="240" name="Google Shape;240;p24"/>
          <p:cNvSpPr/>
          <p:nvPr/>
        </p:nvSpPr>
        <p:spPr>
          <a:xfrm>
            <a:off x="278325" y="725227"/>
            <a:ext cx="2438405" cy="4423410"/>
          </a:xfrm>
          <a:custGeom>
            <a:avLst/>
            <a:gdLst/>
            <a:ahLst/>
            <a:cxnLst/>
            <a:rect l="l" t="t" r="r" b="b"/>
            <a:pathLst>
              <a:path w="4536567" h="8229600" extrusionOk="0">
                <a:moveTo>
                  <a:pt x="0" y="0"/>
                </a:moveTo>
                <a:lnTo>
                  <a:pt x="4536567" y="0"/>
                </a:lnTo>
                <a:lnTo>
                  <a:pt x="4536567" y="8229600"/>
                </a:lnTo>
                <a:lnTo>
                  <a:pt x="0" y="82296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41" name="Google Shape;241;p24"/>
          <p:cNvPicPr preferRelativeResize="0"/>
          <p:nvPr/>
        </p:nvPicPr>
        <p:blipFill rotWithShape="1">
          <a:blip r:embed="rId5">
            <a:alphaModFix/>
          </a:blip>
          <a:srcRect l="18103" t="13164" r="-5014"/>
          <a:stretch/>
        </p:blipFill>
        <p:spPr>
          <a:xfrm rot="10800000">
            <a:off x="7741134" y="3610621"/>
            <a:ext cx="1403613" cy="153287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25"/>
          <p:cNvPicPr preferRelativeResize="0"/>
          <p:nvPr/>
        </p:nvPicPr>
        <p:blipFill rotWithShape="1">
          <a:blip r:embed="rId3">
            <a:alphaModFix/>
          </a:blip>
          <a:srcRect/>
          <a:stretch/>
        </p:blipFill>
        <p:spPr>
          <a:xfrm>
            <a:off x="0" y="0"/>
            <a:ext cx="9144018" cy="5143501"/>
          </a:xfrm>
          <a:prstGeom prst="rect">
            <a:avLst/>
          </a:prstGeom>
          <a:noFill/>
          <a:ln>
            <a:noFill/>
          </a:ln>
        </p:spPr>
      </p:pic>
      <p:sp>
        <p:nvSpPr>
          <p:cNvPr id="247" name="Google Shape;247;p25"/>
          <p:cNvSpPr txBox="1"/>
          <p:nvPr/>
        </p:nvSpPr>
        <p:spPr>
          <a:xfrm>
            <a:off x="2452700" y="667650"/>
            <a:ext cx="6438600" cy="3078600"/>
          </a:xfrm>
          <a:prstGeom prst="rect">
            <a:avLst/>
          </a:prstGeom>
          <a:noFill/>
          <a:ln>
            <a:noFill/>
          </a:ln>
          <a:effectLst>
            <a:outerShdw dist="66675" dir="1200000" algn="bl" rotWithShape="0">
              <a:srgbClr val="EE5C61"/>
            </a:outerShdw>
          </a:effectLst>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800"/>
              <a:buFont typeface="Arial"/>
              <a:buNone/>
            </a:pPr>
            <a:r>
              <a:rPr lang="en" sz="5000">
                <a:solidFill>
                  <a:schemeClr val="lt1"/>
                </a:solidFill>
                <a:latin typeface="Chewy"/>
                <a:ea typeface="Chewy"/>
                <a:cs typeface="Chewy"/>
                <a:sym typeface="Chewy"/>
              </a:rPr>
              <a:t>What are the common health issues among young people </a:t>
            </a:r>
            <a:endParaRPr sz="5000">
              <a:solidFill>
                <a:schemeClr val="lt1"/>
              </a:solidFill>
              <a:latin typeface="Chewy"/>
              <a:ea typeface="Chewy"/>
              <a:cs typeface="Chewy"/>
              <a:sym typeface="Chewy"/>
            </a:endParaRPr>
          </a:p>
          <a:p>
            <a:pPr marL="0" marR="0" lvl="0" indent="0" algn="ctr" rtl="0">
              <a:lnSpc>
                <a:spcPct val="100000"/>
              </a:lnSpc>
              <a:spcBef>
                <a:spcPts val="0"/>
              </a:spcBef>
              <a:spcAft>
                <a:spcPts val="0"/>
              </a:spcAft>
              <a:buClr>
                <a:srgbClr val="000000"/>
              </a:buClr>
              <a:buSzPts val="5800"/>
              <a:buFont typeface="Arial"/>
              <a:buNone/>
            </a:pPr>
            <a:r>
              <a:rPr lang="en" sz="5000">
                <a:solidFill>
                  <a:schemeClr val="lt1"/>
                </a:solidFill>
                <a:latin typeface="Chewy"/>
                <a:ea typeface="Chewy"/>
                <a:cs typeface="Chewy"/>
                <a:sym typeface="Chewy"/>
              </a:rPr>
              <a:t>in our community?</a:t>
            </a:r>
            <a:endParaRPr sz="5000" b="0" i="0" u="none" strike="noStrike" cap="none">
              <a:solidFill>
                <a:schemeClr val="lt1"/>
              </a:solidFill>
              <a:latin typeface="Chewy"/>
              <a:ea typeface="Chewy"/>
              <a:cs typeface="Chewy"/>
              <a:sym typeface="Chewy"/>
            </a:endParaRPr>
          </a:p>
        </p:txBody>
      </p:sp>
      <p:sp>
        <p:nvSpPr>
          <p:cNvPr id="248" name="Google Shape;248;p25"/>
          <p:cNvSpPr/>
          <p:nvPr/>
        </p:nvSpPr>
        <p:spPr>
          <a:xfrm>
            <a:off x="278325" y="725227"/>
            <a:ext cx="2438405" cy="4423410"/>
          </a:xfrm>
          <a:custGeom>
            <a:avLst/>
            <a:gdLst/>
            <a:ahLst/>
            <a:cxnLst/>
            <a:rect l="l" t="t" r="r" b="b"/>
            <a:pathLst>
              <a:path w="4536567" h="8229600" extrusionOk="0">
                <a:moveTo>
                  <a:pt x="0" y="0"/>
                </a:moveTo>
                <a:lnTo>
                  <a:pt x="4536567" y="0"/>
                </a:lnTo>
                <a:lnTo>
                  <a:pt x="4536567" y="8229600"/>
                </a:lnTo>
                <a:lnTo>
                  <a:pt x="0" y="82296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49" name="Google Shape;249;p25"/>
          <p:cNvPicPr preferRelativeResize="0"/>
          <p:nvPr/>
        </p:nvPicPr>
        <p:blipFill rotWithShape="1">
          <a:blip r:embed="rId5">
            <a:alphaModFix/>
          </a:blip>
          <a:srcRect l="18103" t="13164" r="-5014"/>
          <a:stretch/>
        </p:blipFill>
        <p:spPr>
          <a:xfrm rot="10800000">
            <a:off x="7741134" y="3610621"/>
            <a:ext cx="1403613" cy="153287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26"/>
          <p:cNvPicPr preferRelativeResize="0"/>
          <p:nvPr/>
        </p:nvPicPr>
        <p:blipFill>
          <a:blip r:embed="rId3">
            <a:alphaModFix/>
          </a:blip>
          <a:stretch>
            <a:fillRect/>
          </a:stretch>
        </p:blipFill>
        <p:spPr>
          <a:xfrm>
            <a:off x="0" y="0"/>
            <a:ext cx="9144018" cy="5143501"/>
          </a:xfrm>
          <a:prstGeom prst="rect">
            <a:avLst/>
          </a:prstGeom>
          <a:noFill/>
          <a:ln>
            <a:noFill/>
          </a:ln>
        </p:spPr>
      </p:pic>
      <p:pic>
        <p:nvPicPr>
          <p:cNvPr id="255" name="Google Shape;255;p26"/>
          <p:cNvPicPr preferRelativeResize="0"/>
          <p:nvPr/>
        </p:nvPicPr>
        <p:blipFill rotWithShape="1">
          <a:blip r:embed="rId4">
            <a:alphaModFix/>
          </a:blip>
          <a:srcRect l="2588" t="63178" r="2579" b="-6982"/>
          <a:stretch/>
        </p:blipFill>
        <p:spPr>
          <a:xfrm>
            <a:off x="0" y="0"/>
            <a:ext cx="9144003" cy="2571750"/>
          </a:xfrm>
          <a:prstGeom prst="rect">
            <a:avLst/>
          </a:prstGeom>
          <a:noFill/>
          <a:ln>
            <a:noFill/>
          </a:ln>
        </p:spPr>
      </p:pic>
      <p:sp>
        <p:nvSpPr>
          <p:cNvPr id="256" name="Google Shape;256;p26"/>
          <p:cNvSpPr txBox="1"/>
          <p:nvPr/>
        </p:nvSpPr>
        <p:spPr>
          <a:xfrm>
            <a:off x="965100" y="268775"/>
            <a:ext cx="7213800" cy="1000500"/>
          </a:xfrm>
          <a:prstGeom prst="rect">
            <a:avLst/>
          </a:prstGeom>
          <a:noFill/>
          <a:ln>
            <a:noFill/>
          </a:ln>
          <a:effectLst>
            <a:outerShdw dist="76200" dir="1200000" algn="bl" rotWithShape="0">
              <a:srgbClr val="303C72"/>
            </a:outerShdw>
          </a:effectLst>
        </p:spPr>
        <p:txBody>
          <a:bodyPr spcFirstLastPara="1" wrap="square" lIns="0" tIns="0" rIns="0" bIns="0" anchor="ctr" anchorCtr="0">
            <a:noAutofit/>
          </a:bodyPr>
          <a:lstStyle/>
          <a:p>
            <a:pPr marL="0" lvl="0" indent="0" algn="ctr" rtl="0">
              <a:lnSpc>
                <a:spcPct val="80000"/>
              </a:lnSpc>
              <a:spcBef>
                <a:spcPts val="0"/>
              </a:spcBef>
              <a:spcAft>
                <a:spcPts val="0"/>
              </a:spcAft>
              <a:buNone/>
            </a:pPr>
            <a:r>
              <a:rPr lang="en" sz="5000">
                <a:solidFill>
                  <a:schemeClr val="lt1"/>
                </a:solidFill>
                <a:latin typeface="Chewy"/>
                <a:ea typeface="Chewy"/>
                <a:cs typeface="Chewy"/>
                <a:sym typeface="Chewy"/>
              </a:rPr>
              <a:t>Session 2: Get to Know</a:t>
            </a:r>
            <a:endParaRPr sz="5000">
              <a:solidFill>
                <a:schemeClr val="lt1"/>
              </a:solidFill>
              <a:latin typeface="Chewy"/>
              <a:ea typeface="Chewy"/>
              <a:cs typeface="Chewy"/>
              <a:sym typeface="Chewy"/>
            </a:endParaRPr>
          </a:p>
          <a:p>
            <a:pPr marL="0" lvl="0" indent="0" algn="ctr" rtl="0">
              <a:lnSpc>
                <a:spcPct val="80000"/>
              </a:lnSpc>
              <a:spcBef>
                <a:spcPts val="0"/>
              </a:spcBef>
              <a:spcAft>
                <a:spcPts val="0"/>
              </a:spcAft>
              <a:buNone/>
            </a:pPr>
            <a:r>
              <a:rPr lang="en" sz="5000">
                <a:solidFill>
                  <a:schemeClr val="lt1"/>
                </a:solidFill>
                <a:latin typeface="Chewy"/>
                <a:ea typeface="Chewy"/>
                <a:cs typeface="Chewy"/>
                <a:sym typeface="Chewy"/>
              </a:rPr>
              <a:t>Your Community</a:t>
            </a:r>
            <a:endParaRPr sz="5000">
              <a:solidFill>
                <a:schemeClr val="lt1"/>
              </a:solidFill>
              <a:latin typeface="Chewy"/>
              <a:ea typeface="Chewy"/>
              <a:cs typeface="Chewy"/>
              <a:sym typeface="Chewy"/>
            </a:endParaRPr>
          </a:p>
        </p:txBody>
      </p:sp>
      <p:pic>
        <p:nvPicPr>
          <p:cNvPr id="257" name="Google Shape;257;p26"/>
          <p:cNvPicPr preferRelativeResize="0"/>
          <p:nvPr/>
        </p:nvPicPr>
        <p:blipFill rotWithShape="1">
          <a:blip r:embed="rId5">
            <a:alphaModFix/>
          </a:blip>
          <a:srcRect b="8189"/>
          <a:stretch/>
        </p:blipFill>
        <p:spPr>
          <a:xfrm>
            <a:off x="186735" y="1329775"/>
            <a:ext cx="8770529" cy="3813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27"/>
          <p:cNvPicPr preferRelativeResize="0"/>
          <p:nvPr/>
        </p:nvPicPr>
        <p:blipFill rotWithShape="1">
          <a:blip r:embed="rId3">
            <a:alphaModFix/>
          </a:blip>
          <a:srcRect/>
          <a:stretch/>
        </p:blipFill>
        <p:spPr>
          <a:xfrm>
            <a:off x="0" y="0"/>
            <a:ext cx="9144018" cy="5143501"/>
          </a:xfrm>
          <a:prstGeom prst="rect">
            <a:avLst/>
          </a:prstGeom>
          <a:noFill/>
          <a:ln>
            <a:noFill/>
          </a:ln>
        </p:spPr>
      </p:pic>
      <p:sp>
        <p:nvSpPr>
          <p:cNvPr id="263" name="Google Shape;263;p27"/>
          <p:cNvSpPr txBox="1"/>
          <p:nvPr/>
        </p:nvSpPr>
        <p:spPr>
          <a:xfrm>
            <a:off x="600162" y="346050"/>
            <a:ext cx="7943700" cy="769500"/>
          </a:xfrm>
          <a:prstGeom prst="rect">
            <a:avLst/>
          </a:prstGeom>
          <a:noFill/>
          <a:ln>
            <a:noFill/>
          </a:ln>
          <a:effectLst>
            <a:outerShdw dist="66675" dir="1200000" algn="bl" rotWithShape="0">
              <a:srgbClr val="EE5C61"/>
            </a:outerShdw>
          </a:effectLst>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800"/>
              <a:buFont typeface="Arial"/>
              <a:buNone/>
            </a:pPr>
            <a:r>
              <a:rPr lang="en" sz="5000">
                <a:solidFill>
                  <a:schemeClr val="lt1"/>
                </a:solidFill>
                <a:latin typeface="Chewy"/>
                <a:ea typeface="Chewy"/>
                <a:cs typeface="Chewy"/>
                <a:sym typeface="Chewy"/>
              </a:rPr>
              <a:t>Draw a map of your barangay</a:t>
            </a:r>
            <a:endParaRPr sz="5000" b="0" i="0" u="none" strike="noStrike" cap="none">
              <a:solidFill>
                <a:schemeClr val="lt1"/>
              </a:solidFill>
              <a:latin typeface="Chewy"/>
              <a:ea typeface="Chewy"/>
              <a:cs typeface="Chewy"/>
              <a:sym typeface="Chewy"/>
            </a:endParaRPr>
          </a:p>
        </p:txBody>
      </p:sp>
      <p:pic>
        <p:nvPicPr>
          <p:cNvPr id="264" name="Google Shape;264;p27"/>
          <p:cNvPicPr preferRelativeResize="0"/>
          <p:nvPr/>
        </p:nvPicPr>
        <p:blipFill rotWithShape="1">
          <a:blip r:embed="rId4">
            <a:alphaModFix/>
          </a:blip>
          <a:srcRect l="18103" t="13164" r="-5014"/>
          <a:stretch/>
        </p:blipFill>
        <p:spPr>
          <a:xfrm rot="10800000">
            <a:off x="7741134" y="3610621"/>
            <a:ext cx="1403613" cy="1532877"/>
          </a:xfrm>
          <a:prstGeom prst="rect">
            <a:avLst/>
          </a:prstGeom>
          <a:noFill/>
          <a:ln>
            <a:noFill/>
          </a:ln>
        </p:spPr>
      </p:pic>
      <p:pic>
        <p:nvPicPr>
          <p:cNvPr id="265" name="Google Shape;265;p27"/>
          <p:cNvPicPr preferRelativeResize="0"/>
          <p:nvPr/>
        </p:nvPicPr>
        <p:blipFill>
          <a:blip r:embed="rId5">
            <a:alphaModFix/>
          </a:blip>
          <a:stretch>
            <a:fillRect/>
          </a:stretch>
        </p:blipFill>
        <p:spPr>
          <a:xfrm>
            <a:off x="671663" y="1346975"/>
            <a:ext cx="3495675" cy="3086100"/>
          </a:xfrm>
          <a:prstGeom prst="rect">
            <a:avLst/>
          </a:prstGeom>
          <a:noFill/>
          <a:ln>
            <a:noFill/>
          </a:ln>
        </p:spPr>
      </p:pic>
      <p:pic>
        <p:nvPicPr>
          <p:cNvPr id="266" name="Google Shape;266;p27"/>
          <p:cNvPicPr preferRelativeResize="0"/>
          <p:nvPr/>
        </p:nvPicPr>
        <p:blipFill>
          <a:blip r:embed="rId6">
            <a:alphaModFix/>
          </a:blip>
          <a:stretch>
            <a:fillRect/>
          </a:stretch>
        </p:blipFill>
        <p:spPr>
          <a:xfrm rot="1465552">
            <a:off x="3350425" y="3413700"/>
            <a:ext cx="1470675" cy="934300"/>
          </a:xfrm>
          <a:prstGeom prst="rect">
            <a:avLst/>
          </a:prstGeom>
          <a:noFill/>
          <a:ln>
            <a:noFill/>
          </a:ln>
        </p:spPr>
      </p:pic>
      <p:sp>
        <p:nvSpPr>
          <p:cNvPr id="267" name="Google Shape;267;p27"/>
          <p:cNvSpPr txBox="1"/>
          <p:nvPr/>
        </p:nvSpPr>
        <p:spPr>
          <a:xfrm>
            <a:off x="5046600" y="1622775"/>
            <a:ext cx="3542100" cy="2539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a:solidFill>
                  <a:schemeClr val="lt1"/>
                </a:solidFill>
                <a:latin typeface="Poppins"/>
                <a:ea typeface="Poppins"/>
                <a:cs typeface="Poppins"/>
                <a:sym typeface="Poppins"/>
              </a:rPr>
              <a:t>Identify key community spaces where people usually go, such as:</a:t>
            </a:r>
            <a:endParaRPr sz="1500">
              <a:solidFill>
                <a:schemeClr val="lt1"/>
              </a:solidFill>
              <a:latin typeface="Poppins"/>
              <a:ea typeface="Poppins"/>
              <a:cs typeface="Poppins"/>
              <a:sym typeface="Poppins"/>
            </a:endParaRPr>
          </a:p>
          <a:p>
            <a:pPr marL="457200" lvl="0" indent="-323850" algn="l" rtl="0">
              <a:lnSpc>
                <a:spcPct val="115000"/>
              </a:lnSpc>
              <a:spcBef>
                <a:spcPts val="0"/>
              </a:spcBef>
              <a:spcAft>
                <a:spcPts val="0"/>
              </a:spcAft>
              <a:buClr>
                <a:schemeClr val="lt1"/>
              </a:buClr>
              <a:buSzPts val="1500"/>
              <a:buFont typeface="Poppins"/>
              <a:buChar char="-"/>
            </a:pPr>
            <a:r>
              <a:rPr lang="en" sz="1500">
                <a:solidFill>
                  <a:schemeClr val="lt1"/>
                </a:solidFill>
                <a:latin typeface="Poppins"/>
                <a:ea typeface="Poppins"/>
                <a:cs typeface="Poppins"/>
                <a:sym typeface="Poppins"/>
              </a:rPr>
              <a:t>schools</a:t>
            </a:r>
            <a:endParaRPr sz="1500">
              <a:solidFill>
                <a:schemeClr val="lt1"/>
              </a:solidFill>
              <a:latin typeface="Poppins"/>
              <a:ea typeface="Poppins"/>
              <a:cs typeface="Poppins"/>
              <a:sym typeface="Poppins"/>
            </a:endParaRPr>
          </a:p>
          <a:p>
            <a:pPr marL="457200" lvl="0" indent="-323850" algn="l" rtl="0">
              <a:lnSpc>
                <a:spcPct val="115000"/>
              </a:lnSpc>
              <a:spcBef>
                <a:spcPts val="0"/>
              </a:spcBef>
              <a:spcAft>
                <a:spcPts val="0"/>
              </a:spcAft>
              <a:buClr>
                <a:schemeClr val="lt1"/>
              </a:buClr>
              <a:buSzPts val="1500"/>
              <a:buFont typeface="Poppins"/>
              <a:buChar char="-"/>
            </a:pPr>
            <a:r>
              <a:rPr lang="en" sz="1500">
                <a:solidFill>
                  <a:schemeClr val="lt1"/>
                </a:solidFill>
                <a:latin typeface="Poppins"/>
                <a:ea typeface="Poppins"/>
                <a:cs typeface="Poppins"/>
                <a:sym typeface="Poppins"/>
              </a:rPr>
              <a:t>churches</a:t>
            </a:r>
            <a:endParaRPr sz="1500">
              <a:solidFill>
                <a:schemeClr val="lt1"/>
              </a:solidFill>
              <a:latin typeface="Poppins"/>
              <a:ea typeface="Poppins"/>
              <a:cs typeface="Poppins"/>
              <a:sym typeface="Poppins"/>
            </a:endParaRPr>
          </a:p>
          <a:p>
            <a:pPr marL="457200" lvl="0" indent="-323850" algn="l" rtl="0">
              <a:lnSpc>
                <a:spcPct val="115000"/>
              </a:lnSpc>
              <a:spcBef>
                <a:spcPts val="0"/>
              </a:spcBef>
              <a:spcAft>
                <a:spcPts val="0"/>
              </a:spcAft>
              <a:buClr>
                <a:schemeClr val="lt1"/>
              </a:buClr>
              <a:buSzPts val="1500"/>
              <a:buFont typeface="Poppins"/>
              <a:buChar char="-"/>
            </a:pPr>
            <a:r>
              <a:rPr lang="en" sz="1500">
                <a:solidFill>
                  <a:schemeClr val="lt1"/>
                </a:solidFill>
                <a:latin typeface="Poppins"/>
                <a:ea typeface="Poppins"/>
                <a:cs typeface="Poppins"/>
                <a:sym typeface="Poppins"/>
              </a:rPr>
              <a:t>government offices</a:t>
            </a:r>
            <a:endParaRPr sz="1500">
              <a:solidFill>
                <a:schemeClr val="lt1"/>
              </a:solidFill>
              <a:latin typeface="Poppins"/>
              <a:ea typeface="Poppins"/>
              <a:cs typeface="Poppins"/>
              <a:sym typeface="Poppins"/>
            </a:endParaRPr>
          </a:p>
          <a:p>
            <a:pPr marL="457200" lvl="0" indent="-323850" algn="l" rtl="0">
              <a:lnSpc>
                <a:spcPct val="115000"/>
              </a:lnSpc>
              <a:spcBef>
                <a:spcPts val="0"/>
              </a:spcBef>
              <a:spcAft>
                <a:spcPts val="0"/>
              </a:spcAft>
              <a:buClr>
                <a:schemeClr val="lt1"/>
              </a:buClr>
              <a:buSzPts val="1500"/>
              <a:buFont typeface="Poppins"/>
              <a:buChar char="-"/>
            </a:pPr>
            <a:r>
              <a:rPr lang="en" sz="1500">
                <a:solidFill>
                  <a:schemeClr val="lt1"/>
                </a:solidFill>
                <a:latin typeface="Poppins"/>
                <a:ea typeface="Poppins"/>
                <a:cs typeface="Poppins"/>
                <a:sym typeface="Poppins"/>
              </a:rPr>
              <a:t>health centers</a:t>
            </a:r>
            <a:endParaRPr sz="1500">
              <a:solidFill>
                <a:schemeClr val="lt1"/>
              </a:solidFill>
              <a:latin typeface="Poppins"/>
              <a:ea typeface="Poppins"/>
              <a:cs typeface="Poppins"/>
              <a:sym typeface="Poppins"/>
            </a:endParaRPr>
          </a:p>
          <a:p>
            <a:pPr marL="457200" lvl="0" indent="-323850" algn="l" rtl="0">
              <a:lnSpc>
                <a:spcPct val="115000"/>
              </a:lnSpc>
              <a:spcBef>
                <a:spcPts val="0"/>
              </a:spcBef>
              <a:spcAft>
                <a:spcPts val="0"/>
              </a:spcAft>
              <a:buClr>
                <a:schemeClr val="lt1"/>
              </a:buClr>
              <a:buSzPts val="1500"/>
              <a:buFont typeface="Poppins"/>
              <a:buChar char="-"/>
            </a:pPr>
            <a:r>
              <a:rPr lang="en" sz="1500">
                <a:solidFill>
                  <a:schemeClr val="lt1"/>
                </a:solidFill>
                <a:latin typeface="Poppins"/>
                <a:ea typeface="Poppins"/>
                <a:cs typeface="Poppins"/>
                <a:sym typeface="Poppins"/>
              </a:rPr>
              <a:t>market / mall</a:t>
            </a:r>
            <a:endParaRPr sz="1500">
              <a:solidFill>
                <a:schemeClr val="lt1"/>
              </a:solidFill>
              <a:latin typeface="Poppins"/>
              <a:ea typeface="Poppins"/>
              <a:cs typeface="Poppins"/>
              <a:sym typeface="Poppins"/>
            </a:endParaRPr>
          </a:p>
          <a:p>
            <a:pPr marL="457200" lvl="0" indent="-323850" algn="l" rtl="0">
              <a:lnSpc>
                <a:spcPct val="115000"/>
              </a:lnSpc>
              <a:spcBef>
                <a:spcPts val="0"/>
              </a:spcBef>
              <a:spcAft>
                <a:spcPts val="0"/>
              </a:spcAft>
              <a:buClr>
                <a:schemeClr val="lt1"/>
              </a:buClr>
              <a:buSzPts val="1500"/>
              <a:buFont typeface="Poppins"/>
              <a:buChar char="-"/>
            </a:pPr>
            <a:r>
              <a:rPr lang="en" sz="1500">
                <a:solidFill>
                  <a:schemeClr val="lt1"/>
                </a:solidFill>
                <a:latin typeface="Poppins"/>
                <a:ea typeface="Poppins"/>
                <a:cs typeface="Poppins"/>
                <a:sym typeface="Poppins"/>
              </a:rPr>
              <a:t>basketball court</a:t>
            </a:r>
            <a:endParaRPr sz="1500">
              <a:solidFill>
                <a:schemeClr val="lt1"/>
              </a:solidFill>
              <a:latin typeface="Poppins"/>
              <a:ea typeface="Poppins"/>
              <a:cs typeface="Poppins"/>
              <a:sym typeface="Poppins"/>
            </a:endParaRPr>
          </a:p>
          <a:p>
            <a:pPr marL="0" lvl="0" indent="0" algn="l" rtl="0">
              <a:lnSpc>
                <a:spcPct val="115000"/>
              </a:lnSpc>
              <a:spcBef>
                <a:spcPts val="0"/>
              </a:spcBef>
              <a:spcAft>
                <a:spcPts val="0"/>
              </a:spcAft>
              <a:buNone/>
            </a:pPr>
            <a:endParaRPr sz="1500">
              <a:solidFill>
                <a:schemeClr val="lt1"/>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28"/>
          <p:cNvPicPr preferRelativeResize="0"/>
          <p:nvPr/>
        </p:nvPicPr>
        <p:blipFill>
          <a:blip r:embed="rId3">
            <a:alphaModFix/>
          </a:blip>
          <a:stretch>
            <a:fillRect/>
          </a:stretch>
        </p:blipFill>
        <p:spPr>
          <a:xfrm>
            <a:off x="0" y="0"/>
            <a:ext cx="9144018" cy="5143501"/>
          </a:xfrm>
          <a:prstGeom prst="rect">
            <a:avLst/>
          </a:prstGeom>
          <a:noFill/>
          <a:ln>
            <a:noFill/>
          </a:ln>
        </p:spPr>
      </p:pic>
      <p:pic>
        <p:nvPicPr>
          <p:cNvPr id="273" name="Google Shape;273;p28"/>
          <p:cNvPicPr preferRelativeResize="0"/>
          <p:nvPr/>
        </p:nvPicPr>
        <p:blipFill>
          <a:blip r:embed="rId4">
            <a:alphaModFix/>
          </a:blip>
          <a:stretch>
            <a:fillRect/>
          </a:stretch>
        </p:blipFill>
        <p:spPr>
          <a:xfrm>
            <a:off x="4114800" y="1912125"/>
            <a:ext cx="1436875" cy="1540626"/>
          </a:xfrm>
          <a:prstGeom prst="rect">
            <a:avLst/>
          </a:prstGeom>
          <a:noFill/>
          <a:ln>
            <a:noFill/>
          </a:ln>
        </p:spPr>
      </p:pic>
      <p:pic>
        <p:nvPicPr>
          <p:cNvPr id="274" name="Google Shape;274;p28"/>
          <p:cNvPicPr preferRelativeResize="0"/>
          <p:nvPr/>
        </p:nvPicPr>
        <p:blipFill>
          <a:blip r:embed="rId5">
            <a:alphaModFix/>
          </a:blip>
          <a:stretch>
            <a:fillRect/>
          </a:stretch>
        </p:blipFill>
        <p:spPr>
          <a:xfrm>
            <a:off x="1421263" y="2571750"/>
            <a:ext cx="7722762" cy="2571750"/>
          </a:xfrm>
          <a:prstGeom prst="rect">
            <a:avLst/>
          </a:prstGeom>
          <a:noFill/>
          <a:ln>
            <a:noFill/>
          </a:ln>
        </p:spPr>
      </p:pic>
      <p:sp>
        <p:nvSpPr>
          <p:cNvPr id="275" name="Google Shape;275;p28"/>
          <p:cNvSpPr txBox="1"/>
          <p:nvPr/>
        </p:nvSpPr>
        <p:spPr>
          <a:xfrm>
            <a:off x="456525" y="597650"/>
            <a:ext cx="6047400" cy="2586000"/>
          </a:xfrm>
          <a:prstGeom prst="rect">
            <a:avLst/>
          </a:prstGeom>
          <a:noFill/>
          <a:ln>
            <a:noFill/>
          </a:ln>
          <a:effectLst>
            <a:outerShdw dist="76200" dir="1200000" algn="bl" rotWithShape="0">
              <a:srgbClr val="EE5C61"/>
            </a:outerShdw>
          </a:effectLst>
        </p:spPr>
        <p:txBody>
          <a:bodyPr spcFirstLastPara="1" wrap="square" lIns="0" tIns="0" rIns="0" bIns="0" anchor="ctr" anchorCtr="0">
            <a:noAutofit/>
          </a:bodyPr>
          <a:lstStyle/>
          <a:p>
            <a:pPr marL="0" lvl="0" indent="0" algn="l" rtl="0">
              <a:lnSpc>
                <a:spcPct val="80000"/>
              </a:lnSpc>
              <a:spcBef>
                <a:spcPts val="0"/>
              </a:spcBef>
              <a:spcAft>
                <a:spcPts val="0"/>
              </a:spcAft>
              <a:buNone/>
            </a:pPr>
            <a:r>
              <a:rPr lang="en" sz="6500">
                <a:solidFill>
                  <a:schemeClr val="lt1"/>
                </a:solidFill>
                <a:latin typeface="Chewy"/>
                <a:ea typeface="Chewy"/>
                <a:cs typeface="Chewy"/>
                <a:sym typeface="Chewy"/>
              </a:rPr>
              <a:t>Let’s take</a:t>
            </a:r>
            <a:endParaRPr sz="6500">
              <a:solidFill>
                <a:schemeClr val="lt1"/>
              </a:solidFill>
              <a:latin typeface="Chewy"/>
              <a:ea typeface="Chewy"/>
              <a:cs typeface="Chewy"/>
              <a:sym typeface="Chewy"/>
            </a:endParaRPr>
          </a:p>
          <a:p>
            <a:pPr marL="0" lvl="0" indent="0" algn="l" rtl="0">
              <a:lnSpc>
                <a:spcPct val="80000"/>
              </a:lnSpc>
              <a:spcBef>
                <a:spcPts val="0"/>
              </a:spcBef>
              <a:spcAft>
                <a:spcPts val="0"/>
              </a:spcAft>
              <a:buNone/>
            </a:pPr>
            <a:r>
              <a:rPr lang="en" sz="6500">
                <a:solidFill>
                  <a:schemeClr val="lt1"/>
                </a:solidFill>
                <a:latin typeface="Chewy"/>
                <a:ea typeface="Chewy"/>
                <a:cs typeface="Chewy"/>
                <a:sym typeface="Chewy"/>
              </a:rPr>
              <a:t>a break!</a:t>
            </a:r>
            <a:endParaRPr sz="6500">
              <a:solidFill>
                <a:schemeClr val="lt1"/>
              </a:solidFill>
              <a:latin typeface="Chewy"/>
              <a:ea typeface="Chewy"/>
              <a:cs typeface="Chewy"/>
              <a:sym typeface="Chewy"/>
            </a:endParaRPr>
          </a:p>
        </p:txBody>
      </p:sp>
      <p:pic>
        <p:nvPicPr>
          <p:cNvPr id="276" name="Google Shape;276;p28"/>
          <p:cNvPicPr preferRelativeResize="0"/>
          <p:nvPr/>
        </p:nvPicPr>
        <p:blipFill rotWithShape="1">
          <a:blip r:embed="rId6">
            <a:alphaModFix/>
          </a:blip>
          <a:srcRect r="18540"/>
          <a:stretch/>
        </p:blipFill>
        <p:spPr>
          <a:xfrm>
            <a:off x="4813125" y="221375"/>
            <a:ext cx="4330875" cy="4922125"/>
          </a:xfrm>
          <a:prstGeom prst="rect">
            <a:avLst/>
          </a:prstGeom>
          <a:noFill/>
          <a:ln>
            <a:noFill/>
          </a:ln>
        </p:spPr>
      </p:pic>
      <p:pic>
        <p:nvPicPr>
          <p:cNvPr id="277" name="Google Shape;277;p28"/>
          <p:cNvPicPr preferRelativeResize="0"/>
          <p:nvPr/>
        </p:nvPicPr>
        <p:blipFill>
          <a:blip r:embed="rId7">
            <a:alphaModFix/>
          </a:blip>
          <a:stretch>
            <a:fillRect/>
          </a:stretch>
        </p:blipFill>
        <p:spPr>
          <a:xfrm rot="-10112038">
            <a:off x="482603" y="3331777"/>
            <a:ext cx="1436871" cy="698846"/>
          </a:xfrm>
          <a:prstGeom prst="rect">
            <a:avLst/>
          </a:prstGeom>
          <a:noFill/>
          <a:ln>
            <a:noFill/>
          </a:ln>
        </p:spPr>
      </p:pic>
      <p:pic>
        <p:nvPicPr>
          <p:cNvPr id="278" name="Google Shape;278;p28"/>
          <p:cNvPicPr preferRelativeResize="0"/>
          <p:nvPr/>
        </p:nvPicPr>
        <p:blipFill>
          <a:blip r:embed="rId8">
            <a:alphaModFix/>
          </a:blip>
          <a:stretch>
            <a:fillRect/>
          </a:stretch>
        </p:blipFill>
        <p:spPr>
          <a:xfrm>
            <a:off x="24" y="3856800"/>
            <a:ext cx="3858202" cy="1286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29"/>
          <p:cNvPicPr preferRelativeResize="0"/>
          <p:nvPr/>
        </p:nvPicPr>
        <p:blipFill>
          <a:blip r:embed="rId3">
            <a:alphaModFix/>
          </a:blip>
          <a:stretch>
            <a:fillRect/>
          </a:stretch>
        </p:blipFill>
        <p:spPr>
          <a:xfrm>
            <a:off x="0" y="0"/>
            <a:ext cx="9144018" cy="5143501"/>
          </a:xfrm>
          <a:prstGeom prst="rect">
            <a:avLst/>
          </a:prstGeom>
          <a:noFill/>
          <a:ln>
            <a:noFill/>
          </a:ln>
        </p:spPr>
      </p:pic>
      <p:pic>
        <p:nvPicPr>
          <p:cNvPr id="284" name="Google Shape;284;p29"/>
          <p:cNvPicPr preferRelativeResize="0"/>
          <p:nvPr/>
        </p:nvPicPr>
        <p:blipFill rotWithShape="1">
          <a:blip r:embed="rId4">
            <a:alphaModFix/>
          </a:blip>
          <a:srcRect l="2588" t="63178" r="2579" b="-6982"/>
          <a:stretch/>
        </p:blipFill>
        <p:spPr>
          <a:xfrm>
            <a:off x="0" y="0"/>
            <a:ext cx="9144003" cy="2571750"/>
          </a:xfrm>
          <a:prstGeom prst="rect">
            <a:avLst/>
          </a:prstGeom>
          <a:noFill/>
          <a:ln>
            <a:noFill/>
          </a:ln>
        </p:spPr>
      </p:pic>
      <p:sp>
        <p:nvSpPr>
          <p:cNvPr id="285" name="Google Shape;285;p29"/>
          <p:cNvSpPr txBox="1"/>
          <p:nvPr/>
        </p:nvSpPr>
        <p:spPr>
          <a:xfrm>
            <a:off x="965100" y="268775"/>
            <a:ext cx="7213800" cy="1000500"/>
          </a:xfrm>
          <a:prstGeom prst="rect">
            <a:avLst/>
          </a:prstGeom>
          <a:noFill/>
          <a:ln>
            <a:noFill/>
          </a:ln>
          <a:effectLst>
            <a:outerShdw dist="76200" dir="1200000" algn="bl" rotWithShape="0">
              <a:srgbClr val="303C72"/>
            </a:outerShdw>
          </a:effectLst>
        </p:spPr>
        <p:txBody>
          <a:bodyPr spcFirstLastPara="1" wrap="square" lIns="0" tIns="0" rIns="0" bIns="0" anchor="ctr" anchorCtr="0">
            <a:noAutofit/>
          </a:bodyPr>
          <a:lstStyle/>
          <a:p>
            <a:pPr marL="0" lvl="0" indent="0" algn="ctr" rtl="0">
              <a:lnSpc>
                <a:spcPct val="80000"/>
              </a:lnSpc>
              <a:spcBef>
                <a:spcPts val="0"/>
              </a:spcBef>
              <a:spcAft>
                <a:spcPts val="0"/>
              </a:spcAft>
              <a:buNone/>
            </a:pPr>
            <a:r>
              <a:rPr lang="en" sz="5000">
                <a:solidFill>
                  <a:schemeClr val="lt1"/>
                </a:solidFill>
                <a:latin typeface="Chewy"/>
                <a:ea typeface="Chewy"/>
                <a:cs typeface="Chewy"/>
                <a:sym typeface="Chewy"/>
              </a:rPr>
              <a:t>Session 3: Credible Health</a:t>
            </a:r>
            <a:endParaRPr sz="5000">
              <a:solidFill>
                <a:schemeClr val="lt1"/>
              </a:solidFill>
              <a:latin typeface="Chewy"/>
              <a:ea typeface="Chewy"/>
              <a:cs typeface="Chewy"/>
              <a:sym typeface="Chewy"/>
            </a:endParaRPr>
          </a:p>
          <a:p>
            <a:pPr marL="0" lvl="0" indent="0" algn="ctr" rtl="0">
              <a:lnSpc>
                <a:spcPct val="80000"/>
              </a:lnSpc>
              <a:spcBef>
                <a:spcPts val="0"/>
              </a:spcBef>
              <a:spcAft>
                <a:spcPts val="0"/>
              </a:spcAft>
              <a:buNone/>
            </a:pPr>
            <a:r>
              <a:rPr lang="en" sz="5000">
                <a:solidFill>
                  <a:schemeClr val="lt1"/>
                </a:solidFill>
                <a:latin typeface="Chewy"/>
                <a:ea typeface="Chewy"/>
                <a:cs typeface="Chewy"/>
                <a:sym typeface="Chewy"/>
              </a:rPr>
              <a:t>Resources for Teens</a:t>
            </a:r>
            <a:endParaRPr sz="5000">
              <a:solidFill>
                <a:schemeClr val="lt1"/>
              </a:solidFill>
              <a:latin typeface="Chewy"/>
              <a:ea typeface="Chewy"/>
              <a:cs typeface="Chewy"/>
              <a:sym typeface="Chewy"/>
            </a:endParaRPr>
          </a:p>
        </p:txBody>
      </p:sp>
      <p:pic>
        <p:nvPicPr>
          <p:cNvPr id="286" name="Google Shape;286;p29"/>
          <p:cNvPicPr preferRelativeResize="0"/>
          <p:nvPr/>
        </p:nvPicPr>
        <p:blipFill rotWithShape="1">
          <a:blip r:embed="rId5">
            <a:alphaModFix/>
          </a:blip>
          <a:srcRect b="8189"/>
          <a:stretch/>
        </p:blipFill>
        <p:spPr>
          <a:xfrm>
            <a:off x="186735" y="1329775"/>
            <a:ext cx="8770529" cy="3813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30"/>
          <p:cNvPicPr preferRelativeResize="0"/>
          <p:nvPr/>
        </p:nvPicPr>
        <p:blipFill rotWithShape="1">
          <a:blip r:embed="rId3">
            <a:alphaModFix/>
          </a:blip>
          <a:srcRect/>
          <a:stretch/>
        </p:blipFill>
        <p:spPr>
          <a:xfrm>
            <a:off x="0" y="0"/>
            <a:ext cx="9144018" cy="5143501"/>
          </a:xfrm>
          <a:prstGeom prst="rect">
            <a:avLst/>
          </a:prstGeom>
          <a:noFill/>
          <a:ln>
            <a:noFill/>
          </a:ln>
        </p:spPr>
      </p:pic>
      <p:sp>
        <p:nvSpPr>
          <p:cNvPr id="292" name="Google Shape;292;p30"/>
          <p:cNvSpPr txBox="1"/>
          <p:nvPr/>
        </p:nvSpPr>
        <p:spPr>
          <a:xfrm>
            <a:off x="931362" y="1573150"/>
            <a:ext cx="7281300" cy="1508400"/>
          </a:xfrm>
          <a:prstGeom prst="rect">
            <a:avLst/>
          </a:prstGeom>
          <a:noFill/>
          <a:ln>
            <a:noFill/>
          </a:ln>
          <a:effectLst>
            <a:outerShdw dist="66675" dir="1200000" algn="bl" rotWithShape="0">
              <a:srgbClr val="EE5C61"/>
            </a:outerShdw>
          </a:effectLst>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800"/>
              <a:buFont typeface="Arial"/>
              <a:buNone/>
            </a:pPr>
            <a:r>
              <a:rPr lang="en" sz="4900">
                <a:solidFill>
                  <a:schemeClr val="lt1"/>
                </a:solidFill>
                <a:latin typeface="Chewy"/>
                <a:ea typeface="Chewy"/>
                <a:cs typeface="Chewy"/>
                <a:sym typeface="Chewy"/>
              </a:rPr>
              <a:t>Who or where do you go to for health information?</a:t>
            </a:r>
            <a:endParaRPr sz="4900" b="0" i="0" u="none" strike="noStrike" cap="none">
              <a:solidFill>
                <a:schemeClr val="lt1"/>
              </a:solidFill>
              <a:latin typeface="Chewy"/>
              <a:ea typeface="Chewy"/>
              <a:cs typeface="Chewy"/>
              <a:sym typeface="Chewy"/>
            </a:endParaRPr>
          </a:p>
        </p:txBody>
      </p:sp>
      <p:pic>
        <p:nvPicPr>
          <p:cNvPr id="293" name="Google Shape;293;p30"/>
          <p:cNvPicPr preferRelativeResize="0"/>
          <p:nvPr/>
        </p:nvPicPr>
        <p:blipFill rotWithShape="1">
          <a:blip r:embed="rId4">
            <a:alphaModFix/>
          </a:blip>
          <a:srcRect l="18103" t="13164" r="-5014"/>
          <a:stretch/>
        </p:blipFill>
        <p:spPr>
          <a:xfrm rot="10800000">
            <a:off x="7741134" y="3610621"/>
            <a:ext cx="1403613" cy="1532877"/>
          </a:xfrm>
          <a:prstGeom prst="rect">
            <a:avLst/>
          </a:prstGeom>
          <a:noFill/>
          <a:ln>
            <a:noFill/>
          </a:ln>
        </p:spPr>
      </p:pic>
      <p:grpSp>
        <p:nvGrpSpPr>
          <p:cNvPr id="294" name="Google Shape;294;p30"/>
          <p:cNvGrpSpPr/>
          <p:nvPr/>
        </p:nvGrpSpPr>
        <p:grpSpPr>
          <a:xfrm>
            <a:off x="2407741" y="3223126"/>
            <a:ext cx="4328524" cy="539900"/>
            <a:chOff x="2020943" y="3486976"/>
            <a:chExt cx="4328524" cy="539900"/>
          </a:xfrm>
        </p:grpSpPr>
        <p:sp>
          <p:nvSpPr>
            <p:cNvPr id="295" name="Google Shape;295;p30"/>
            <p:cNvSpPr/>
            <p:nvPr/>
          </p:nvSpPr>
          <p:spPr>
            <a:xfrm>
              <a:off x="2020943" y="3486976"/>
              <a:ext cx="2962656" cy="538216"/>
            </a:xfrm>
            <a:custGeom>
              <a:avLst/>
              <a:gdLst/>
              <a:ahLst/>
              <a:cxnLst/>
              <a:rect l="l" t="t" r="r" b="b"/>
              <a:pathLst>
                <a:path w="7315200" h="1328928" extrusionOk="0">
                  <a:moveTo>
                    <a:pt x="0" y="0"/>
                  </a:moveTo>
                  <a:lnTo>
                    <a:pt x="7315200" y="0"/>
                  </a:lnTo>
                  <a:lnTo>
                    <a:pt x="7315200" y="1328928"/>
                  </a:lnTo>
                  <a:lnTo>
                    <a:pt x="0" y="1328928"/>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p30"/>
            <p:cNvSpPr/>
            <p:nvPr/>
          </p:nvSpPr>
          <p:spPr>
            <a:xfrm>
              <a:off x="3917163" y="3488660"/>
              <a:ext cx="2432304" cy="538216"/>
            </a:xfrm>
            <a:custGeom>
              <a:avLst/>
              <a:gdLst/>
              <a:ahLst/>
              <a:cxnLst/>
              <a:rect l="l" t="t" r="r" b="b"/>
              <a:pathLst>
                <a:path w="7315200" h="1328928" extrusionOk="0">
                  <a:moveTo>
                    <a:pt x="0" y="0"/>
                  </a:moveTo>
                  <a:lnTo>
                    <a:pt x="7315200" y="0"/>
                  </a:lnTo>
                  <a:lnTo>
                    <a:pt x="7315200" y="1328928"/>
                  </a:lnTo>
                  <a:lnTo>
                    <a:pt x="0" y="1328928"/>
                  </a:lnTo>
                  <a:lnTo>
                    <a:pt x="0" y="0"/>
                  </a:lnTo>
                  <a:close/>
                </a:path>
              </a:pathLst>
            </a:custGeom>
            <a:blipFill rotWithShape="1">
              <a:blip r:embed="rId5">
                <a:alphaModFix/>
              </a:blip>
              <a:stretch>
                <a:fillRect l="-2187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297" name="Google Shape;297;p30"/>
          <p:cNvPicPr preferRelativeResize="0"/>
          <p:nvPr/>
        </p:nvPicPr>
        <p:blipFill>
          <a:blip r:embed="rId6">
            <a:alphaModFix/>
          </a:blip>
          <a:stretch>
            <a:fillRect/>
          </a:stretch>
        </p:blipFill>
        <p:spPr>
          <a:xfrm>
            <a:off x="315977" y="235252"/>
            <a:ext cx="891175" cy="11049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31"/>
          <p:cNvPicPr preferRelativeResize="0"/>
          <p:nvPr/>
        </p:nvPicPr>
        <p:blipFill>
          <a:blip r:embed="rId3">
            <a:alphaModFix/>
          </a:blip>
          <a:stretch>
            <a:fillRect/>
          </a:stretch>
        </p:blipFill>
        <p:spPr>
          <a:xfrm>
            <a:off x="0" y="0"/>
            <a:ext cx="9144018" cy="5143501"/>
          </a:xfrm>
          <a:prstGeom prst="rect">
            <a:avLst/>
          </a:prstGeom>
          <a:noFill/>
          <a:ln>
            <a:noFill/>
          </a:ln>
        </p:spPr>
      </p:pic>
      <p:sp>
        <p:nvSpPr>
          <p:cNvPr id="303" name="Google Shape;303;p31"/>
          <p:cNvSpPr txBox="1"/>
          <p:nvPr/>
        </p:nvSpPr>
        <p:spPr>
          <a:xfrm>
            <a:off x="1020175" y="323875"/>
            <a:ext cx="7223400" cy="861900"/>
          </a:xfrm>
          <a:prstGeom prst="rect">
            <a:avLst/>
          </a:prstGeom>
          <a:noFill/>
          <a:ln>
            <a:noFill/>
          </a:ln>
          <a:effectLst>
            <a:outerShdw dist="66675" dir="1200000" algn="bl" rotWithShape="0">
              <a:srgbClr val="EE5C61"/>
            </a:outerShdw>
          </a:effectLst>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5600">
                <a:solidFill>
                  <a:schemeClr val="lt1"/>
                </a:solidFill>
                <a:latin typeface="Chewy"/>
                <a:ea typeface="Chewy"/>
                <a:cs typeface="Chewy"/>
                <a:sym typeface="Chewy"/>
              </a:rPr>
              <a:t>What is False Information</a:t>
            </a:r>
            <a:endParaRPr sz="5600">
              <a:solidFill>
                <a:schemeClr val="lt1"/>
              </a:solidFill>
              <a:latin typeface="Chewy"/>
              <a:ea typeface="Chewy"/>
              <a:cs typeface="Chewy"/>
              <a:sym typeface="Chewy"/>
            </a:endParaRPr>
          </a:p>
        </p:txBody>
      </p:sp>
      <p:grpSp>
        <p:nvGrpSpPr>
          <p:cNvPr id="304" name="Google Shape;304;p31"/>
          <p:cNvGrpSpPr/>
          <p:nvPr/>
        </p:nvGrpSpPr>
        <p:grpSpPr>
          <a:xfrm>
            <a:off x="974675" y="2346725"/>
            <a:ext cx="3018300" cy="896075"/>
            <a:chOff x="517475" y="1737125"/>
            <a:chExt cx="3018300" cy="896075"/>
          </a:xfrm>
        </p:grpSpPr>
        <p:grpSp>
          <p:nvGrpSpPr>
            <p:cNvPr id="305" name="Google Shape;305;p31"/>
            <p:cNvGrpSpPr/>
            <p:nvPr/>
          </p:nvGrpSpPr>
          <p:grpSpPr>
            <a:xfrm>
              <a:off x="593675" y="1737125"/>
              <a:ext cx="1192130" cy="384900"/>
              <a:chOff x="319549" y="1698875"/>
              <a:chExt cx="1279933" cy="384900"/>
            </a:xfrm>
          </p:grpSpPr>
          <p:sp>
            <p:nvSpPr>
              <p:cNvPr id="306" name="Google Shape;306;p31"/>
              <p:cNvSpPr/>
              <p:nvPr/>
            </p:nvSpPr>
            <p:spPr>
              <a:xfrm>
                <a:off x="319549" y="1732925"/>
                <a:ext cx="1168800" cy="316800"/>
              </a:xfrm>
              <a:prstGeom prst="roundRect">
                <a:avLst>
                  <a:gd name="adj" fmla="val 16667"/>
                </a:avLst>
              </a:prstGeom>
              <a:solidFill>
                <a:srgbClr val="0D808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7" name="Google Shape;307;p31"/>
              <p:cNvSpPr txBox="1"/>
              <p:nvPr/>
            </p:nvSpPr>
            <p:spPr>
              <a:xfrm>
                <a:off x="389282" y="1698875"/>
                <a:ext cx="1210200" cy="384900"/>
              </a:xfrm>
              <a:prstGeom prst="rect">
                <a:avLst/>
              </a:prstGeom>
              <a:noFill/>
              <a:ln>
                <a:noFill/>
              </a:ln>
              <a:effectLst>
                <a:outerShdw dist="28575" dir="1200000" algn="bl" rotWithShape="0">
                  <a:srgbClr val="303C72"/>
                </a:outerShdw>
              </a:effectLst>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2500">
                    <a:solidFill>
                      <a:schemeClr val="lt1"/>
                    </a:solidFill>
                    <a:latin typeface="Chewy"/>
                    <a:ea typeface="Chewy"/>
                    <a:cs typeface="Chewy"/>
                    <a:sym typeface="Chewy"/>
                  </a:rPr>
                  <a:t>Rumors</a:t>
                </a:r>
                <a:endParaRPr sz="2500">
                  <a:solidFill>
                    <a:schemeClr val="lt1"/>
                  </a:solidFill>
                  <a:latin typeface="Chewy"/>
                  <a:ea typeface="Chewy"/>
                  <a:cs typeface="Chewy"/>
                  <a:sym typeface="Chewy"/>
                </a:endParaRPr>
              </a:p>
            </p:txBody>
          </p:sp>
        </p:grpSp>
        <p:sp>
          <p:nvSpPr>
            <p:cNvPr id="308" name="Google Shape;308;p31"/>
            <p:cNvSpPr txBox="1"/>
            <p:nvPr/>
          </p:nvSpPr>
          <p:spPr>
            <a:xfrm>
              <a:off x="517475" y="2051500"/>
              <a:ext cx="3018300" cy="58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solidFill>
                    <a:schemeClr val="lt1"/>
                  </a:solidFill>
                  <a:latin typeface="Poppins"/>
                  <a:ea typeface="Poppins"/>
                  <a:cs typeface="Poppins"/>
                  <a:sym typeface="Poppins"/>
                </a:rPr>
                <a:t>Rapidly spreading stories or reports that may be true or false</a:t>
              </a:r>
              <a:endParaRPr sz="1200">
                <a:solidFill>
                  <a:schemeClr val="lt1"/>
                </a:solidFill>
                <a:latin typeface="Poppins"/>
                <a:ea typeface="Poppins"/>
                <a:cs typeface="Poppins"/>
                <a:sym typeface="Poppins"/>
              </a:endParaRPr>
            </a:p>
          </p:txBody>
        </p:sp>
      </p:grpSp>
      <p:grpSp>
        <p:nvGrpSpPr>
          <p:cNvPr id="309" name="Google Shape;309;p31"/>
          <p:cNvGrpSpPr/>
          <p:nvPr/>
        </p:nvGrpSpPr>
        <p:grpSpPr>
          <a:xfrm>
            <a:off x="4688575" y="2365525"/>
            <a:ext cx="3555000" cy="896075"/>
            <a:chOff x="5693325" y="1737125"/>
            <a:chExt cx="3555000" cy="896075"/>
          </a:xfrm>
        </p:grpSpPr>
        <p:sp>
          <p:nvSpPr>
            <p:cNvPr id="310" name="Google Shape;310;p31"/>
            <p:cNvSpPr txBox="1"/>
            <p:nvPr/>
          </p:nvSpPr>
          <p:spPr>
            <a:xfrm>
              <a:off x="5693325" y="2051500"/>
              <a:ext cx="3555000" cy="58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solidFill>
                    <a:schemeClr val="lt1"/>
                  </a:solidFill>
                  <a:latin typeface="Poppins"/>
                  <a:ea typeface="Poppins"/>
                  <a:cs typeface="Poppins"/>
                  <a:sym typeface="Poppins"/>
                </a:rPr>
                <a:t>The </a:t>
              </a:r>
              <a:r>
                <a:rPr lang="en" sz="1200" i="1">
                  <a:solidFill>
                    <a:schemeClr val="lt1"/>
                  </a:solidFill>
                  <a:latin typeface="Poppins"/>
                  <a:ea typeface="Poppins"/>
                  <a:cs typeface="Poppins"/>
                  <a:sym typeface="Poppins"/>
                </a:rPr>
                <a:t>unintentional</a:t>
              </a:r>
              <a:r>
                <a:rPr lang="en" sz="1200">
                  <a:solidFill>
                    <a:schemeClr val="lt1"/>
                  </a:solidFill>
                  <a:latin typeface="Poppins"/>
                  <a:ea typeface="Poppins"/>
                  <a:cs typeface="Poppins"/>
                  <a:sym typeface="Poppins"/>
                </a:rPr>
                <a:t> sharing of false or misleading information</a:t>
              </a:r>
              <a:endParaRPr sz="1200">
                <a:solidFill>
                  <a:schemeClr val="lt1"/>
                </a:solidFill>
                <a:latin typeface="Poppins"/>
                <a:ea typeface="Poppins"/>
                <a:cs typeface="Poppins"/>
                <a:sym typeface="Poppins"/>
              </a:endParaRPr>
            </a:p>
          </p:txBody>
        </p:sp>
        <p:grpSp>
          <p:nvGrpSpPr>
            <p:cNvPr id="311" name="Google Shape;311;p31"/>
            <p:cNvGrpSpPr/>
            <p:nvPr/>
          </p:nvGrpSpPr>
          <p:grpSpPr>
            <a:xfrm>
              <a:off x="5785925" y="1737125"/>
              <a:ext cx="2054296" cy="384900"/>
              <a:chOff x="319549" y="1698875"/>
              <a:chExt cx="2205600" cy="384900"/>
            </a:xfrm>
          </p:grpSpPr>
          <p:sp>
            <p:nvSpPr>
              <p:cNvPr id="312" name="Google Shape;312;p31"/>
              <p:cNvSpPr/>
              <p:nvPr/>
            </p:nvSpPr>
            <p:spPr>
              <a:xfrm>
                <a:off x="319549" y="1732925"/>
                <a:ext cx="2205600" cy="316800"/>
              </a:xfrm>
              <a:prstGeom prst="roundRect">
                <a:avLst>
                  <a:gd name="adj" fmla="val 16667"/>
                </a:avLst>
              </a:prstGeom>
              <a:solidFill>
                <a:srgbClr val="F16F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3" name="Google Shape;313;p31"/>
              <p:cNvSpPr txBox="1"/>
              <p:nvPr/>
            </p:nvSpPr>
            <p:spPr>
              <a:xfrm>
                <a:off x="389282" y="1698875"/>
                <a:ext cx="2048700" cy="384900"/>
              </a:xfrm>
              <a:prstGeom prst="rect">
                <a:avLst/>
              </a:prstGeom>
              <a:noFill/>
              <a:ln>
                <a:noFill/>
              </a:ln>
              <a:effectLst>
                <a:outerShdw dist="28575" dir="1200000" algn="bl" rotWithShape="0">
                  <a:srgbClr val="303C72"/>
                </a:outerShdw>
              </a:effectLst>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2500">
                    <a:solidFill>
                      <a:schemeClr val="lt1"/>
                    </a:solidFill>
                    <a:latin typeface="Chewy"/>
                    <a:ea typeface="Chewy"/>
                    <a:cs typeface="Chewy"/>
                    <a:sym typeface="Chewy"/>
                  </a:rPr>
                  <a:t>Misinformation</a:t>
                </a:r>
                <a:endParaRPr sz="2500">
                  <a:solidFill>
                    <a:schemeClr val="lt1"/>
                  </a:solidFill>
                  <a:latin typeface="Chewy"/>
                  <a:ea typeface="Chewy"/>
                  <a:cs typeface="Chewy"/>
                  <a:sym typeface="Chewy"/>
                </a:endParaRPr>
              </a:p>
            </p:txBody>
          </p:sp>
        </p:grpSp>
      </p:grpSp>
      <p:pic>
        <p:nvPicPr>
          <p:cNvPr id="314" name="Google Shape;314;p31"/>
          <p:cNvPicPr preferRelativeResize="0"/>
          <p:nvPr/>
        </p:nvPicPr>
        <p:blipFill rotWithShape="1">
          <a:blip r:embed="rId4">
            <a:alphaModFix/>
          </a:blip>
          <a:srcRect r="40447" b="35224"/>
          <a:stretch/>
        </p:blipFill>
        <p:spPr>
          <a:xfrm rot="10800000" flipH="1">
            <a:off x="8167400" y="-700"/>
            <a:ext cx="976624" cy="978025"/>
          </a:xfrm>
          <a:prstGeom prst="rect">
            <a:avLst/>
          </a:prstGeom>
          <a:noFill/>
          <a:ln>
            <a:noFill/>
          </a:ln>
        </p:spPr>
      </p:pic>
      <p:pic>
        <p:nvPicPr>
          <p:cNvPr id="315" name="Google Shape;315;p31"/>
          <p:cNvPicPr preferRelativeResize="0"/>
          <p:nvPr/>
        </p:nvPicPr>
        <p:blipFill rotWithShape="1">
          <a:blip r:embed="rId5">
            <a:alphaModFix/>
          </a:blip>
          <a:srcRect r="32304"/>
          <a:stretch/>
        </p:blipFill>
        <p:spPr>
          <a:xfrm rot="10800000">
            <a:off x="0" y="409925"/>
            <a:ext cx="773075" cy="1068899"/>
          </a:xfrm>
          <a:prstGeom prst="rect">
            <a:avLst/>
          </a:prstGeom>
          <a:noFill/>
          <a:ln>
            <a:noFill/>
          </a:ln>
        </p:spPr>
      </p:pic>
      <p:sp>
        <p:nvSpPr>
          <p:cNvPr id="316" name="Google Shape;316;p31"/>
          <p:cNvSpPr txBox="1"/>
          <p:nvPr/>
        </p:nvSpPr>
        <p:spPr>
          <a:xfrm>
            <a:off x="955975" y="1519925"/>
            <a:ext cx="7467000" cy="681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b="1">
                <a:solidFill>
                  <a:schemeClr val="lt1"/>
                </a:solidFill>
                <a:latin typeface="Poppins"/>
                <a:ea typeface="Poppins"/>
                <a:cs typeface="Poppins"/>
                <a:sym typeface="Poppins"/>
              </a:rPr>
              <a:t>False information</a:t>
            </a:r>
            <a:r>
              <a:rPr lang="en" sz="1500">
                <a:solidFill>
                  <a:schemeClr val="lt1"/>
                </a:solidFill>
                <a:latin typeface="Poppins"/>
                <a:ea typeface="Poppins"/>
                <a:cs typeface="Poppins"/>
                <a:sym typeface="Poppins"/>
              </a:rPr>
              <a:t> is any statement or representation of a fact, whether written or verbal, that is untrue. There are different types of false information:</a:t>
            </a:r>
            <a:endParaRPr sz="1500">
              <a:solidFill>
                <a:schemeClr val="lt1"/>
              </a:solidFill>
              <a:latin typeface="Poppins"/>
              <a:ea typeface="Poppins"/>
              <a:cs typeface="Poppins"/>
              <a:sym typeface="Poppins"/>
            </a:endParaRPr>
          </a:p>
        </p:txBody>
      </p:sp>
      <p:grpSp>
        <p:nvGrpSpPr>
          <p:cNvPr id="317" name="Google Shape;317;p31"/>
          <p:cNvGrpSpPr/>
          <p:nvPr/>
        </p:nvGrpSpPr>
        <p:grpSpPr>
          <a:xfrm>
            <a:off x="1020175" y="3511275"/>
            <a:ext cx="2700600" cy="896075"/>
            <a:chOff x="517475" y="1737125"/>
            <a:chExt cx="2700600" cy="896075"/>
          </a:xfrm>
        </p:grpSpPr>
        <p:grpSp>
          <p:nvGrpSpPr>
            <p:cNvPr id="318" name="Google Shape;318;p31"/>
            <p:cNvGrpSpPr/>
            <p:nvPr/>
          </p:nvGrpSpPr>
          <p:grpSpPr>
            <a:xfrm>
              <a:off x="593675" y="1737125"/>
              <a:ext cx="1459131" cy="384900"/>
              <a:chOff x="319549" y="1698875"/>
              <a:chExt cx="1566600" cy="384900"/>
            </a:xfrm>
          </p:grpSpPr>
          <p:sp>
            <p:nvSpPr>
              <p:cNvPr id="319" name="Google Shape;319;p31"/>
              <p:cNvSpPr/>
              <p:nvPr/>
            </p:nvSpPr>
            <p:spPr>
              <a:xfrm>
                <a:off x="319549" y="1732925"/>
                <a:ext cx="1566600" cy="316800"/>
              </a:xfrm>
              <a:prstGeom prst="roundRect">
                <a:avLst>
                  <a:gd name="adj" fmla="val 16667"/>
                </a:avLst>
              </a:prstGeom>
              <a:solidFill>
                <a:srgbClr val="F0B35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0" name="Google Shape;320;p31"/>
              <p:cNvSpPr txBox="1"/>
              <p:nvPr/>
            </p:nvSpPr>
            <p:spPr>
              <a:xfrm>
                <a:off x="389282" y="1698875"/>
                <a:ext cx="1401600" cy="384900"/>
              </a:xfrm>
              <a:prstGeom prst="rect">
                <a:avLst/>
              </a:prstGeom>
              <a:noFill/>
              <a:ln>
                <a:noFill/>
              </a:ln>
              <a:effectLst>
                <a:outerShdw dist="28575" dir="1200000" algn="bl" rotWithShape="0">
                  <a:srgbClr val="303C72"/>
                </a:outerShdw>
              </a:effectLst>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2500">
                    <a:solidFill>
                      <a:schemeClr val="lt1"/>
                    </a:solidFill>
                    <a:latin typeface="Chewy"/>
                    <a:ea typeface="Chewy"/>
                    <a:cs typeface="Chewy"/>
                    <a:sym typeface="Chewy"/>
                  </a:rPr>
                  <a:t>Fake news</a:t>
                </a:r>
                <a:endParaRPr sz="2500">
                  <a:solidFill>
                    <a:schemeClr val="lt1"/>
                  </a:solidFill>
                  <a:latin typeface="Chewy"/>
                  <a:ea typeface="Chewy"/>
                  <a:cs typeface="Chewy"/>
                  <a:sym typeface="Chewy"/>
                </a:endParaRPr>
              </a:p>
            </p:txBody>
          </p:sp>
        </p:grpSp>
        <p:sp>
          <p:nvSpPr>
            <p:cNvPr id="321" name="Google Shape;321;p31"/>
            <p:cNvSpPr txBox="1"/>
            <p:nvPr/>
          </p:nvSpPr>
          <p:spPr>
            <a:xfrm>
              <a:off x="517475" y="2051500"/>
              <a:ext cx="2700600" cy="58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solidFill>
                    <a:schemeClr val="lt1"/>
                  </a:solidFill>
                  <a:latin typeface="Poppins"/>
                  <a:ea typeface="Poppins"/>
                  <a:cs typeface="Poppins"/>
                  <a:sym typeface="Poppins"/>
                </a:rPr>
                <a:t>Imitates news content to appear as a credible source</a:t>
              </a:r>
              <a:endParaRPr sz="1200">
                <a:solidFill>
                  <a:schemeClr val="lt1"/>
                </a:solidFill>
                <a:latin typeface="Poppins"/>
                <a:ea typeface="Poppins"/>
                <a:cs typeface="Poppins"/>
                <a:sym typeface="Poppins"/>
              </a:endParaRPr>
            </a:p>
          </p:txBody>
        </p:sp>
      </p:grpSp>
      <p:grpSp>
        <p:nvGrpSpPr>
          <p:cNvPr id="322" name="Google Shape;322;p31"/>
          <p:cNvGrpSpPr/>
          <p:nvPr/>
        </p:nvGrpSpPr>
        <p:grpSpPr>
          <a:xfrm>
            <a:off x="4688575" y="3511275"/>
            <a:ext cx="3734400" cy="1108475"/>
            <a:chOff x="5693325" y="1737125"/>
            <a:chExt cx="3734400" cy="1108475"/>
          </a:xfrm>
        </p:grpSpPr>
        <p:sp>
          <p:nvSpPr>
            <p:cNvPr id="323" name="Google Shape;323;p31"/>
            <p:cNvSpPr txBox="1"/>
            <p:nvPr/>
          </p:nvSpPr>
          <p:spPr>
            <a:xfrm>
              <a:off x="5693325" y="2051500"/>
              <a:ext cx="3734400" cy="79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solidFill>
                    <a:schemeClr val="lt1"/>
                  </a:solidFill>
                  <a:latin typeface="Poppins"/>
                  <a:ea typeface="Poppins"/>
                  <a:cs typeface="Poppins"/>
                  <a:sym typeface="Poppins"/>
                </a:rPr>
                <a:t>The </a:t>
              </a:r>
              <a:r>
                <a:rPr lang="en" sz="1200" i="1">
                  <a:solidFill>
                    <a:schemeClr val="lt1"/>
                  </a:solidFill>
                  <a:latin typeface="Poppins"/>
                  <a:ea typeface="Poppins"/>
                  <a:cs typeface="Poppins"/>
                  <a:sym typeface="Poppins"/>
                </a:rPr>
                <a:t>intentional</a:t>
              </a:r>
              <a:r>
                <a:rPr lang="en" sz="1200">
                  <a:solidFill>
                    <a:schemeClr val="lt1"/>
                  </a:solidFill>
                  <a:latin typeface="Poppins"/>
                  <a:ea typeface="Poppins"/>
                  <a:cs typeface="Poppins"/>
                  <a:sym typeface="Poppins"/>
                </a:rPr>
                <a:t> sharing of false or misleading information with malicious intent to serve personal, political or economic agenda</a:t>
              </a:r>
              <a:endParaRPr sz="1200">
                <a:solidFill>
                  <a:schemeClr val="lt1"/>
                </a:solidFill>
                <a:latin typeface="Poppins"/>
                <a:ea typeface="Poppins"/>
                <a:cs typeface="Poppins"/>
                <a:sym typeface="Poppins"/>
              </a:endParaRPr>
            </a:p>
          </p:txBody>
        </p:sp>
        <p:grpSp>
          <p:nvGrpSpPr>
            <p:cNvPr id="324" name="Google Shape;324;p31"/>
            <p:cNvGrpSpPr/>
            <p:nvPr/>
          </p:nvGrpSpPr>
          <p:grpSpPr>
            <a:xfrm>
              <a:off x="5785925" y="1737125"/>
              <a:ext cx="2002603" cy="384900"/>
              <a:chOff x="319549" y="1698875"/>
              <a:chExt cx="2150100" cy="384900"/>
            </a:xfrm>
          </p:grpSpPr>
          <p:sp>
            <p:nvSpPr>
              <p:cNvPr id="325" name="Google Shape;325;p31"/>
              <p:cNvSpPr/>
              <p:nvPr/>
            </p:nvSpPr>
            <p:spPr>
              <a:xfrm>
                <a:off x="319549" y="1732925"/>
                <a:ext cx="2150100" cy="316800"/>
              </a:xfrm>
              <a:prstGeom prst="roundRect">
                <a:avLst>
                  <a:gd name="adj" fmla="val 16667"/>
                </a:avLst>
              </a:prstGeom>
              <a:solidFill>
                <a:srgbClr val="5DA2C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6" name="Google Shape;326;p31"/>
              <p:cNvSpPr txBox="1"/>
              <p:nvPr/>
            </p:nvSpPr>
            <p:spPr>
              <a:xfrm>
                <a:off x="389282" y="1698875"/>
                <a:ext cx="2001300" cy="384900"/>
              </a:xfrm>
              <a:prstGeom prst="rect">
                <a:avLst/>
              </a:prstGeom>
              <a:noFill/>
              <a:ln>
                <a:noFill/>
              </a:ln>
              <a:effectLst>
                <a:outerShdw dist="28575" dir="1200000" algn="bl" rotWithShape="0">
                  <a:srgbClr val="303C72"/>
                </a:outerShdw>
              </a:effectLst>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2500">
                    <a:solidFill>
                      <a:schemeClr val="lt1"/>
                    </a:solidFill>
                    <a:latin typeface="Chewy"/>
                    <a:ea typeface="Chewy"/>
                    <a:cs typeface="Chewy"/>
                    <a:sym typeface="Chewy"/>
                  </a:rPr>
                  <a:t>Disinformation</a:t>
                </a:r>
                <a:endParaRPr sz="2500">
                  <a:solidFill>
                    <a:schemeClr val="lt1"/>
                  </a:solidFill>
                  <a:latin typeface="Chewy"/>
                  <a:ea typeface="Chewy"/>
                  <a:cs typeface="Chewy"/>
                  <a:sym typeface="Chewy"/>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4"/>
          <p:cNvPicPr preferRelativeResize="0"/>
          <p:nvPr/>
        </p:nvPicPr>
        <p:blipFill>
          <a:blip r:embed="rId3">
            <a:alphaModFix/>
          </a:blip>
          <a:stretch>
            <a:fillRect/>
          </a:stretch>
        </p:blipFill>
        <p:spPr>
          <a:xfrm>
            <a:off x="0" y="0"/>
            <a:ext cx="9144003" cy="5143496"/>
          </a:xfrm>
          <a:prstGeom prst="rect">
            <a:avLst/>
          </a:prstGeom>
          <a:noFill/>
          <a:ln>
            <a:noFill/>
          </a:ln>
        </p:spPr>
      </p:pic>
      <p:pic>
        <p:nvPicPr>
          <p:cNvPr id="70" name="Google Shape;70;p14"/>
          <p:cNvPicPr preferRelativeResize="0"/>
          <p:nvPr/>
        </p:nvPicPr>
        <p:blipFill rotWithShape="1">
          <a:blip r:embed="rId4">
            <a:alphaModFix/>
          </a:blip>
          <a:srcRect l="7106" b="24511"/>
          <a:stretch/>
        </p:blipFill>
        <p:spPr>
          <a:xfrm>
            <a:off x="0" y="1209200"/>
            <a:ext cx="2761050" cy="3934300"/>
          </a:xfrm>
          <a:prstGeom prst="rect">
            <a:avLst/>
          </a:prstGeom>
          <a:noFill/>
          <a:ln>
            <a:noFill/>
          </a:ln>
        </p:spPr>
      </p:pic>
      <p:pic>
        <p:nvPicPr>
          <p:cNvPr id="71" name="Google Shape;71;p14"/>
          <p:cNvPicPr preferRelativeResize="0"/>
          <p:nvPr/>
        </p:nvPicPr>
        <p:blipFill rotWithShape="1">
          <a:blip r:embed="rId5">
            <a:alphaModFix/>
          </a:blip>
          <a:srcRect l="18103" t="13164" r="-5014"/>
          <a:stretch/>
        </p:blipFill>
        <p:spPr>
          <a:xfrm>
            <a:off x="0" y="0"/>
            <a:ext cx="1345649" cy="1469575"/>
          </a:xfrm>
          <a:prstGeom prst="rect">
            <a:avLst/>
          </a:prstGeom>
          <a:noFill/>
          <a:ln>
            <a:noFill/>
          </a:ln>
        </p:spPr>
      </p:pic>
      <p:grpSp>
        <p:nvGrpSpPr>
          <p:cNvPr id="72" name="Google Shape;72;p14"/>
          <p:cNvGrpSpPr/>
          <p:nvPr/>
        </p:nvGrpSpPr>
        <p:grpSpPr>
          <a:xfrm>
            <a:off x="3056125" y="323863"/>
            <a:ext cx="5823900" cy="4712688"/>
            <a:chOff x="3056125" y="163375"/>
            <a:chExt cx="5823900" cy="4712688"/>
          </a:xfrm>
        </p:grpSpPr>
        <p:sp>
          <p:nvSpPr>
            <p:cNvPr id="73" name="Google Shape;73;p14"/>
            <p:cNvSpPr txBox="1"/>
            <p:nvPr/>
          </p:nvSpPr>
          <p:spPr>
            <a:xfrm>
              <a:off x="3056125" y="163375"/>
              <a:ext cx="4563900" cy="1077600"/>
            </a:xfrm>
            <a:prstGeom prst="rect">
              <a:avLst/>
            </a:prstGeom>
            <a:noFill/>
            <a:ln>
              <a:noFill/>
            </a:ln>
            <a:effectLst>
              <a:outerShdw dist="57150" dir="1200000" algn="bl" rotWithShape="0">
                <a:srgbClr val="EE5C61"/>
              </a:outerShdw>
            </a:effectLst>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7000">
                  <a:solidFill>
                    <a:schemeClr val="lt1"/>
                  </a:solidFill>
                  <a:latin typeface="Chewy"/>
                  <a:ea typeface="Chewy"/>
                  <a:cs typeface="Chewy"/>
                  <a:sym typeface="Chewy"/>
                </a:rPr>
                <a:t>Welcome!</a:t>
              </a:r>
              <a:endParaRPr sz="7000">
                <a:solidFill>
                  <a:schemeClr val="lt1"/>
                </a:solidFill>
                <a:latin typeface="Chewy"/>
                <a:ea typeface="Chewy"/>
                <a:cs typeface="Chewy"/>
                <a:sym typeface="Chewy"/>
              </a:endParaRPr>
            </a:p>
          </p:txBody>
        </p:sp>
        <p:sp>
          <p:nvSpPr>
            <p:cNvPr id="74" name="Google Shape;74;p14"/>
            <p:cNvSpPr txBox="1"/>
            <p:nvPr/>
          </p:nvSpPr>
          <p:spPr>
            <a:xfrm>
              <a:off x="3056125" y="1320463"/>
              <a:ext cx="5823900" cy="355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solidFill>
                    <a:schemeClr val="lt1"/>
                  </a:solidFill>
                  <a:latin typeface="Poppins"/>
                  <a:ea typeface="Poppins"/>
                  <a:cs typeface="Poppins"/>
                  <a:sym typeface="Poppins"/>
                </a:rPr>
                <a:t>Dear facilitator,</a:t>
              </a:r>
              <a:endParaRPr sz="1200">
                <a:solidFill>
                  <a:schemeClr val="lt1"/>
                </a:solidFill>
                <a:latin typeface="Poppins"/>
                <a:ea typeface="Poppins"/>
                <a:cs typeface="Poppins"/>
                <a:sym typeface="Poppins"/>
              </a:endParaRPr>
            </a:p>
            <a:p>
              <a:pPr marL="0" lvl="0" indent="0" algn="l" rtl="0">
                <a:lnSpc>
                  <a:spcPct val="115000"/>
                </a:lnSpc>
                <a:spcBef>
                  <a:spcPts val="0"/>
                </a:spcBef>
                <a:spcAft>
                  <a:spcPts val="0"/>
                </a:spcAft>
                <a:buNone/>
              </a:pPr>
              <a:endParaRPr sz="1200">
                <a:solidFill>
                  <a:schemeClr val="lt1"/>
                </a:solidFill>
                <a:latin typeface="Poppins"/>
                <a:ea typeface="Poppins"/>
                <a:cs typeface="Poppins"/>
                <a:sym typeface="Poppins"/>
              </a:endParaRPr>
            </a:p>
            <a:p>
              <a:pPr marL="0" lvl="0" indent="0" algn="l" rtl="0">
                <a:lnSpc>
                  <a:spcPct val="115000"/>
                </a:lnSpc>
                <a:spcBef>
                  <a:spcPts val="0"/>
                </a:spcBef>
                <a:spcAft>
                  <a:spcPts val="0"/>
                </a:spcAft>
                <a:buNone/>
              </a:pPr>
              <a:r>
                <a:rPr lang="en" sz="1200">
                  <a:solidFill>
                    <a:schemeClr val="lt1"/>
                  </a:solidFill>
                  <a:latin typeface="Poppins"/>
                  <a:ea typeface="Poppins"/>
                  <a:cs typeface="Poppins"/>
                  <a:sym typeface="Poppins"/>
                </a:rPr>
                <a:t>Welcome to the “Kasama sa Kalusugan - Youth Health Influencer Training Workshop.” You will be working with amazing young people from your community who want to help encourage positive health behaviors and attitudes among their peers. Your task is to orient them to the program and coach them to be effective Youth Health Influencers. </a:t>
              </a:r>
              <a:endParaRPr sz="1200">
                <a:solidFill>
                  <a:schemeClr val="lt1"/>
                </a:solidFill>
                <a:latin typeface="Poppins"/>
                <a:ea typeface="Poppins"/>
                <a:cs typeface="Poppins"/>
                <a:sym typeface="Poppins"/>
              </a:endParaRPr>
            </a:p>
            <a:p>
              <a:pPr marL="0" lvl="0" indent="0" algn="l" rtl="0">
                <a:lnSpc>
                  <a:spcPct val="115000"/>
                </a:lnSpc>
                <a:spcBef>
                  <a:spcPts val="0"/>
                </a:spcBef>
                <a:spcAft>
                  <a:spcPts val="0"/>
                </a:spcAft>
                <a:buNone/>
              </a:pPr>
              <a:endParaRPr sz="1200">
                <a:solidFill>
                  <a:schemeClr val="lt1"/>
                </a:solidFill>
                <a:latin typeface="Poppins"/>
                <a:ea typeface="Poppins"/>
                <a:cs typeface="Poppins"/>
                <a:sym typeface="Poppins"/>
              </a:endParaRPr>
            </a:p>
            <a:p>
              <a:pPr marL="0" lvl="0" indent="0" algn="l" rtl="0">
                <a:lnSpc>
                  <a:spcPct val="115000"/>
                </a:lnSpc>
                <a:spcBef>
                  <a:spcPts val="0"/>
                </a:spcBef>
                <a:spcAft>
                  <a:spcPts val="0"/>
                </a:spcAft>
                <a:buNone/>
              </a:pPr>
              <a:r>
                <a:rPr lang="en" sz="1200">
                  <a:solidFill>
                    <a:schemeClr val="lt1"/>
                  </a:solidFill>
                  <a:latin typeface="Poppins"/>
                  <a:ea typeface="Poppins"/>
                  <a:cs typeface="Poppins"/>
                  <a:sym typeface="Poppins"/>
                </a:rPr>
                <a:t>You may use these slides as visual aids and refer to the speaker notes for instructions or additional information. You are welcome to adjust the activities and examples to make them more relatable to your audience. </a:t>
              </a:r>
              <a:endParaRPr sz="1200">
                <a:solidFill>
                  <a:schemeClr val="lt1"/>
                </a:solidFill>
                <a:latin typeface="Poppins"/>
                <a:ea typeface="Poppins"/>
                <a:cs typeface="Poppins"/>
                <a:sym typeface="Poppins"/>
              </a:endParaRPr>
            </a:p>
            <a:p>
              <a:pPr marL="0" lvl="0" indent="0" algn="l" rtl="0">
                <a:lnSpc>
                  <a:spcPct val="115000"/>
                </a:lnSpc>
                <a:spcBef>
                  <a:spcPts val="0"/>
                </a:spcBef>
                <a:spcAft>
                  <a:spcPts val="0"/>
                </a:spcAft>
                <a:buNone/>
              </a:pPr>
              <a:endParaRPr sz="1200">
                <a:solidFill>
                  <a:schemeClr val="lt1"/>
                </a:solidFill>
                <a:latin typeface="Poppins"/>
                <a:ea typeface="Poppins"/>
                <a:cs typeface="Poppins"/>
                <a:sym typeface="Poppins"/>
              </a:endParaRPr>
            </a:p>
            <a:p>
              <a:pPr marL="0" lvl="0" indent="0" algn="l" rtl="0">
                <a:lnSpc>
                  <a:spcPct val="115000"/>
                </a:lnSpc>
                <a:spcBef>
                  <a:spcPts val="0"/>
                </a:spcBef>
                <a:spcAft>
                  <a:spcPts val="0"/>
                </a:spcAft>
                <a:buNone/>
              </a:pPr>
              <a:r>
                <a:rPr lang="en" sz="1200">
                  <a:solidFill>
                    <a:schemeClr val="lt1"/>
                  </a:solidFill>
                  <a:latin typeface="Poppins"/>
                  <a:ea typeface="Poppins"/>
                  <a:cs typeface="Poppins"/>
                  <a:sym typeface="Poppins"/>
                </a:rPr>
                <a:t>Your role as the training facilitator is crucial! We deeply appreciate the time and skills you dedicate to this important task.</a:t>
              </a:r>
              <a:endParaRPr sz="1200">
                <a:solidFill>
                  <a:schemeClr val="lt1"/>
                </a:solidFill>
                <a:latin typeface="Poppins"/>
                <a:ea typeface="Poppins"/>
                <a:cs typeface="Poppins"/>
                <a:sym typeface="Poppins"/>
              </a:endParaRPr>
            </a:p>
            <a:p>
              <a:pPr marL="0" lvl="0" indent="0" algn="l" rtl="0">
                <a:lnSpc>
                  <a:spcPct val="115000"/>
                </a:lnSpc>
                <a:spcBef>
                  <a:spcPts val="0"/>
                </a:spcBef>
                <a:spcAft>
                  <a:spcPts val="0"/>
                </a:spcAft>
                <a:buNone/>
              </a:pPr>
              <a:endParaRPr sz="1200">
                <a:solidFill>
                  <a:schemeClr val="lt1"/>
                </a:solidFill>
                <a:latin typeface="Poppins"/>
                <a:ea typeface="Poppins"/>
                <a:cs typeface="Poppins"/>
                <a:sym typeface="Poppins"/>
              </a:endParaRPr>
            </a:p>
            <a:p>
              <a:pPr marL="0" lvl="0" indent="0" algn="l" rtl="0">
                <a:lnSpc>
                  <a:spcPct val="115000"/>
                </a:lnSpc>
                <a:spcBef>
                  <a:spcPts val="0"/>
                </a:spcBef>
                <a:spcAft>
                  <a:spcPts val="0"/>
                </a:spcAft>
                <a:buNone/>
              </a:pPr>
              <a:r>
                <a:rPr lang="en" sz="1200">
                  <a:solidFill>
                    <a:schemeClr val="lt1"/>
                  </a:solidFill>
                  <a:latin typeface="Poppins"/>
                  <a:ea typeface="Poppins"/>
                  <a:cs typeface="Poppins"/>
                  <a:sym typeface="Poppins"/>
                </a:rPr>
                <a:t>Now, let’s get started!</a:t>
              </a:r>
              <a:endParaRPr sz="1200">
                <a:solidFill>
                  <a:schemeClr val="lt1"/>
                </a:solidFill>
                <a:latin typeface="Poppins"/>
                <a:ea typeface="Poppins"/>
                <a:cs typeface="Poppins"/>
                <a:sym typeface="Poppins"/>
              </a:endParaRPr>
            </a:p>
          </p:txBody>
        </p:sp>
      </p:grpSp>
      <p:pic>
        <p:nvPicPr>
          <p:cNvPr id="75" name="Google Shape;75;p14"/>
          <p:cNvPicPr preferRelativeResize="0"/>
          <p:nvPr/>
        </p:nvPicPr>
        <p:blipFill rotWithShape="1">
          <a:blip r:embed="rId6">
            <a:alphaModFix/>
          </a:blip>
          <a:srcRect t="10992" r="28433"/>
          <a:stretch/>
        </p:blipFill>
        <p:spPr>
          <a:xfrm>
            <a:off x="8082500" y="0"/>
            <a:ext cx="1061500" cy="12341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32"/>
          <p:cNvPicPr preferRelativeResize="0"/>
          <p:nvPr/>
        </p:nvPicPr>
        <p:blipFill rotWithShape="1">
          <a:blip r:embed="rId3">
            <a:alphaModFix/>
          </a:blip>
          <a:srcRect/>
          <a:stretch/>
        </p:blipFill>
        <p:spPr>
          <a:xfrm>
            <a:off x="0" y="0"/>
            <a:ext cx="9144018" cy="5143501"/>
          </a:xfrm>
          <a:prstGeom prst="rect">
            <a:avLst/>
          </a:prstGeom>
          <a:noFill/>
          <a:ln>
            <a:noFill/>
          </a:ln>
        </p:spPr>
      </p:pic>
      <p:sp>
        <p:nvSpPr>
          <p:cNvPr id="332" name="Google Shape;332;p32"/>
          <p:cNvSpPr txBox="1"/>
          <p:nvPr/>
        </p:nvSpPr>
        <p:spPr>
          <a:xfrm>
            <a:off x="931362" y="1007275"/>
            <a:ext cx="7281300" cy="3001500"/>
          </a:xfrm>
          <a:prstGeom prst="rect">
            <a:avLst/>
          </a:prstGeom>
          <a:noFill/>
          <a:ln>
            <a:noFill/>
          </a:ln>
          <a:effectLst>
            <a:outerShdw dist="66675" dir="1200000" algn="bl" rotWithShape="0">
              <a:srgbClr val="EE5C61"/>
            </a:outerShdw>
          </a:effectLst>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800"/>
              <a:buFont typeface="Arial"/>
              <a:buNone/>
            </a:pPr>
            <a:r>
              <a:rPr lang="en" sz="6500">
                <a:solidFill>
                  <a:schemeClr val="lt1"/>
                </a:solidFill>
                <a:latin typeface="Chewy"/>
                <a:ea typeface="Chewy"/>
                <a:cs typeface="Chewy"/>
                <a:sym typeface="Chewy"/>
              </a:rPr>
              <a:t>Here are some</a:t>
            </a:r>
            <a:endParaRPr sz="6500">
              <a:solidFill>
                <a:schemeClr val="lt1"/>
              </a:solidFill>
              <a:latin typeface="Chewy"/>
              <a:ea typeface="Chewy"/>
              <a:cs typeface="Chewy"/>
              <a:sym typeface="Chewy"/>
            </a:endParaRPr>
          </a:p>
          <a:p>
            <a:pPr marL="0" marR="0" lvl="0" indent="0" algn="ctr" rtl="0">
              <a:lnSpc>
                <a:spcPct val="100000"/>
              </a:lnSpc>
              <a:spcBef>
                <a:spcPts val="0"/>
              </a:spcBef>
              <a:spcAft>
                <a:spcPts val="0"/>
              </a:spcAft>
              <a:buClr>
                <a:srgbClr val="000000"/>
              </a:buClr>
              <a:buSzPts val="5800"/>
              <a:buFont typeface="Arial"/>
              <a:buNone/>
            </a:pPr>
            <a:r>
              <a:rPr lang="en" sz="6500">
                <a:solidFill>
                  <a:schemeClr val="lt1"/>
                </a:solidFill>
                <a:latin typeface="Chewy"/>
                <a:ea typeface="Chewy"/>
                <a:cs typeface="Chewy"/>
                <a:sym typeface="Chewy"/>
              </a:rPr>
              <a:t>health resources</a:t>
            </a:r>
            <a:endParaRPr sz="6500">
              <a:solidFill>
                <a:schemeClr val="lt1"/>
              </a:solidFill>
              <a:latin typeface="Chewy"/>
              <a:ea typeface="Chewy"/>
              <a:cs typeface="Chewy"/>
              <a:sym typeface="Chewy"/>
            </a:endParaRPr>
          </a:p>
          <a:p>
            <a:pPr marL="0" marR="0" lvl="0" indent="0" algn="ctr" rtl="0">
              <a:lnSpc>
                <a:spcPct val="100000"/>
              </a:lnSpc>
              <a:spcBef>
                <a:spcPts val="0"/>
              </a:spcBef>
              <a:spcAft>
                <a:spcPts val="0"/>
              </a:spcAft>
              <a:buClr>
                <a:srgbClr val="000000"/>
              </a:buClr>
              <a:buSzPts val="5800"/>
              <a:buFont typeface="Arial"/>
              <a:buNone/>
            </a:pPr>
            <a:r>
              <a:rPr lang="en" sz="6500">
                <a:solidFill>
                  <a:schemeClr val="lt1"/>
                </a:solidFill>
                <a:latin typeface="Chewy"/>
                <a:ea typeface="Chewy"/>
                <a:cs typeface="Chewy"/>
                <a:sym typeface="Chewy"/>
              </a:rPr>
              <a:t>for youth</a:t>
            </a:r>
            <a:endParaRPr sz="6500">
              <a:solidFill>
                <a:schemeClr val="lt1"/>
              </a:solidFill>
              <a:latin typeface="Chewy"/>
              <a:ea typeface="Chewy"/>
              <a:cs typeface="Chewy"/>
              <a:sym typeface="Chewy"/>
            </a:endParaRPr>
          </a:p>
        </p:txBody>
      </p:sp>
      <p:pic>
        <p:nvPicPr>
          <p:cNvPr id="333" name="Google Shape;333;p32"/>
          <p:cNvPicPr preferRelativeResize="0"/>
          <p:nvPr/>
        </p:nvPicPr>
        <p:blipFill rotWithShape="1">
          <a:blip r:embed="rId4">
            <a:alphaModFix/>
          </a:blip>
          <a:srcRect l="18103" t="13164" r="-5014"/>
          <a:stretch/>
        </p:blipFill>
        <p:spPr>
          <a:xfrm rot="10800000">
            <a:off x="7741134" y="3610621"/>
            <a:ext cx="1403613" cy="1532877"/>
          </a:xfrm>
          <a:prstGeom prst="rect">
            <a:avLst/>
          </a:prstGeom>
          <a:noFill/>
          <a:ln>
            <a:noFill/>
          </a:ln>
        </p:spPr>
      </p:pic>
      <p:pic>
        <p:nvPicPr>
          <p:cNvPr id="334" name="Google Shape;334;p32"/>
          <p:cNvPicPr preferRelativeResize="0"/>
          <p:nvPr/>
        </p:nvPicPr>
        <p:blipFill>
          <a:blip r:embed="rId5">
            <a:alphaModFix/>
          </a:blip>
          <a:stretch>
            <a:fillRect/>
          </a:stretch>
        </p:blipFill>
        <p:spPr>
          <a:xfrm>
            <a:off x="315977" y="235252"/>
            <a:ext cx="891175" cy="11049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33"/>
          <p:cNvPicPr preferRelativeResize="0"/>
          <p:nvPr/>
        </p:nvPicPr>
        <p:blipFill rotWithShape="1">
          <a:blip r:embed="rId3">
            <a:alphaModFix/>
          </a:blip>
          <a:srcRect/>
          <a:stretch/>
        </p:blipFill>
        <p:spPr>
          <a:xfrm>
            <a:off x="0" y="0"/>
            <a:ext cx="9144018" cy="5143501"/>
          </a:xfrm>
          <a:prstGeom prst="rect">
            <a:avLst/>
          </a:prstGeom>
          <a:noFill/>
          <a:ln>
            <a:noFill/>
          </a:ln>
        </p:spPr>
      </p:pic>
      <p:sp>
        <p:nvSpPr>
          <p:cNvPr id="340" name="Google Shape;340;p33"/>
          <p:cNvSpPr txBox="1"/>
          <p:nvPr/>
        </p:nvSpPr>
        <p:spPr>
          <a:xfrm>
            <a:off x="931362" y="245275"/>
            <a:ext cx="7281300" cy="861900"/>
          </a:xfrm>
          <a:prstGeom prst="rect">
            <a:avLst/>
          </a:prstGeom>
          <a:noFill/>
          <a:ln>
            <a:noFill/>
          </a:ln>
          <a:effectLst>
            <a:outerShdw dist="66675" dir="1200000" algn="bl" rotWithShape="0">
              <a:srgbClr val="EE5C61"/>
            </a:outerShdw>
          </a:effectLst>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800"/>
              <a:buFont typeface="Arial"/>
              <a:buNone/>
            </a:pPr>
            <a:r>
              <a:rPr lang="en" sz="5600">
                <a:solidFill>
                  <a:schemeClr val="lt1"/>
                </a:solidFill>
                <a:latin typeface="Chewy"/>
                <a:ea typeface="Chewy"/>
                <a:cs typeface="Chewy"/>
                <a:sym typeface="Chewy"/>
              </a:rPr>
              <a:t>I CHOOSE website</a:t>
            </a:r>
            <a:endParaRPr sz="5600">
              <a:solidFill>
                <a:schemeClr val="lt1"/>
              </a:solidFill>
              <a:latin typeface="Chewy"/>
              <a:ea typeface="Chewy"/>
              <a:cs typeface="Chewy"/>
              <a:sym typeface="Chewy"/>
            </a:endParaRPr>
          </a:p>
        </p:txBody>
      </p:sp>
      <p:pic>
        <p:nvPicPr>
          <p:cNvPr id="341" name="Google Shape;341;p33"/>
          <p:cNvPicPr preferRelativeResize="0"/>
          <p:nvPr/>
        </p:nvPicPr>
        <p:blipFill rotWithShape="1">
          <a:blip r:embed="rId4">
            <a:alphaModFix/>
          </a:blip>
          <a:srcRect l="18103" t="13164" r="-5014"/>
          <a:stretch/>
        </p:blipFill>
        <p:spPr>
          <a:xfrm rot="10800000">
            <a:off x="7741134" y="3610621"/>
            <a:ext cx="1403613" cy="1532877"/>
          </a:xfrm>
          <a:prstGeom prst="rect">
            <a:avLst/>
          </a:prstGeom>
          <a:noFill/>
          <a:ln>
            <a:noFill/>
          </a:ln>
        </p:spPr>
      </p:pic>
      <p:pic>
        <p:nvPicPr>
          <p:cNvPr id="342" name="Google Shape;342;p33"/>
          <p:cNvPicPr preferRelativeResize="0"/>
          <p:nvPr/>
        </p:nvPicPr>
        <p:blipFill>
          <a:blip r:embed="rId5">
            <a:alphaModFix/>
          </a:blip>
          <a:stretch>
            <a:fillRect/>
          </a:stretch>
        </p:blipFill>
        <p:spPr>
          <a:xfrm>
            <a:off x="315977" y="235252"/>
            <a:ext cx="891175" cy="1104951"/>
          </a:xfrm>
          <a:prstGeom prst="rect">
            <a:avLst/>
          </a:prstGeom>
          <a:noFill/>
          <a:ln>
            <a:noFill/>
          </a:ln>
        </p:spPr>
      </p:pic>
      <p:pic>
        <p:nvPicPr>
          <p:cNvPr id="343" name="Google Shape;343;p33"/>
          <p:cNvPicPr preferRelativeResize="0"/>
          <p:nvPr/>
        </p:nvPicPr>
        <p:blipFill>
          <a:blip r:embed="rId6">
            <a:alphaModFix/>
          </a:blip>
          <a:stretch>
            <a:fillRect/>
          </a:stretch>
        </p:blipFill>
        <p:spPr>
          <a:xfrm>
            <a:off x="1541238" y="1256000"/>
            <a:ext cx="6061624" cy="36849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34"/>
          <p:cNvPicPr preferRelativeResize="0"/>
          <p:nvPr/>
        </p:nvPicPr>
        <p:blipFill rotWithShape="1">
          <a:blip r:embed="rId3">
            <a:alphaModFix/>
          </a:blip>
          <a:srcRect/>
          <a:stretch/>
        </p:blipFill>
        <p:spPr>
          <a:xfrm>
            <a:off x="0" y="0"/>
            <a:ext cx="9144018" cy="5143501"/>
          </a:xfrm>
          <a:prstGeom prst="rect">
            <a:avLst/>
          </a:prstGeom>
          <a:noFill/>
          <a:ln>
            <a:noFill/>
          </a:ln>
        </p:spPr>
      </p:pic>
      <p:sp>
        <p:nvSpPr>
          <p:cNvPr id="349" name="Google Shape;349;p34"/>
          <p:cNvSpPr txBox="1"/>
          <p:nvPr/>
        </p:nvSpPr>
        <p:spPr>
          <a:xfrm>
            <a:off x="931362" y="245275"/>
            <a:ext cx="7281300" cy="861900"/>
          </a:xfrm>
          <a:prstGeom prst="rect">
            <a:avLst/>
          </a:prstGeom>
          <a:noFill/>
          <a:ln>
            <a:noFill/>
          </a:ln>
          <a:effectLst>
            <a:outerShdw dist="66675" dir="1200000" algn="bl" rotWithShape="0">
              <a:srgbClr val="EE5C61"/>
            </a:outerShdw>
          </a:effectLst>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800"/>
              <a:buFont typeface="Arial"/>
              <a:buNone/>
            </a:pPr>
            <a:r>
              <a:rPr lang="en" sz="5600">
                <a:solidFill>
                  <a:schemeClr val="lt1"/>
                </a:solidFill>
                <a:latin typeface="Chewy"/>
                <a:ea typeface="Chewy"/>
                <a:cs typeface="Chewy"/>
                <a:sym typeface="Chewy"/>
              </a:rPr>
              <a:t>I CHOOSE website</a:t>
            </a:r>
            <a:endParaRPr sz="5600">
              <a:solidFill>
                <a:schemeClr val="lt1"/>
              </a:solidFill>
              <a:latin typeface="Chewy"/>
              <a:ea typeface="Chewy"/>
              <a:cs typeface="Chewy"/>
              <a:sym typeface="Chewy"/>
            </a:endParaRPr>
          </a:p>
        </p:txBody>
      </p:sp>
      <p:pic>
        <p:nvPicPr>
          <p:cNvPr id="350" name="Google Shape;350;p34"/>
          <p:cNvPicPr preferRelativeResize="0"/>
          <p:nvPr/>
        </p:nvPicPr>
        <p:blipFill rotWithShape="1">
          <a:blip r:embed="rId4">
            <a:alphaModFix/>
          </a:blip>
          <a:srcRect l="18103" t="13164" r="-5014"/>
          <a:stretch/>
        </p:blipFill>
        <p:spPr>
          <a:xfrm rot="10800000">
            <a:off x="7741134" y="3610621"/>
            <a:ext cx="1403613" cy="1532877"/>
          </a:xfrm>
          <a:prstGeom prst="rect">
            <a:avLst/>
          </a:prstGeom>
          <a:noFill/>
          <a:ln>
            <a:noFill/>
          </a:ln>
        </p:spPr>
      </p:pic>
      <p:pic>
        <p:nvPicPr>
          <p:cNvPr id="351" name="Google Shape;351;p34"/>
          <p:cNvPicPr preferRelativeResize="0"/>
          <p:nvPr/>
        </p:nvPicPr>
        <p:blipFill>
          <a:blip r:embed="rId5">
            <a:alphaModFix/>
          </a:blip>
          <a:stretch>
            <a:fillRect/>
          </a:stretch>
        </p:blipFill>
        <p:spPr>
          <a:xfrm>
            <a:off x="315977" y="235252"/>
            <a:ext cx="891175" cy="1104951"/>
          </a:xfrm>
          <a:prstGeom prst="rect">
            <a:avLst/>
          </a:prstGeom>
          <a:noFill/>
          <a:ln>
            <a:noFill/>
          </a:ln>
        </p:spPr>
      </p:pic>
      <p:pic>
        <p:nvPicPr>
          <p:cNvPr id="352" name="Google Shape;352;p34"/>
          <p:cNvPicPr preferRelativeResize="0"/>
          <p:nvPr/>
        </p:nvPicPr>
        <p:blipFill>
          <a:blip r:embed="rId6">
            <a:alphaModFix/>
          </a:blip>
          <a:stretch>
            <a:fillRect/>
          </a:stretch>
        </p:blipFill>
        <p:spPr>
          <a:xfrm>
            <a:off x="1551024" y="1103600"/>
            <a:ext cx="6041948" cy="38529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35"/>
          <p:cNvPicPr preferRelativeResize="0"/>
          <p:nvPr/>
        </p:nvPicPr>
        <p:blipFill rotWithShape="1">
          <a:blip r:embed="rId3">
            <a:alphaModFix/>
          </a:blip>
          <a:srcRect/>
          <a:stretch/>
        </p:blipFill>
        <p:spPr>
          <a:xfrm>
            <a:off x="0" y="0"/>
            <a:ext cx="9144018" cy="5143501"/>
          </a:xfrm>
          <a:prstGeom prst="rect">
            <a:avLst/>
          </a:prstGeom>
          <a:noFill/>
          <a:ln>
            <a:noFill/>
          </a:ln>
        </p:spPr>
      </p:pic>
      <p:sp>
        <p:nvSpPr>
          <p:cNvPr id="358" name="Google Shape;358;p35"/>
          <p:cNvSpPr txBox="1"/>
          <p:nvPr/>
        </p:nvSpPr>
        <p:spPr>
          <a:xfrm>
            <a:off x="931362" y="245275"/>
            <a:ext cx="7281300" cy="861900"/>
          </a:xfrm>
          <a:prstGeom prst="rect">
            <a:avLst/>
          </a:prstGeom>
          <a:noFill/>
          <a:ln>
            <a:noFill/>
          </a:ln>
          <a:effectLst>
            <a:outerShdw dist="66675" dir="1200000" algn="bl" rotWithShape="0">
              <a:srgbClr val="EE5C61"/>
            </a:outerShdw>
          </a:effectLst>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800"/>
              <a:buFont typeface="Arial"/>
              <a:buNone/>
            </a:pPr>
            <a:r>
              <a:rPr lang="en" sz="5600">
                <a:solidFill>
                  <a:schemeClr val="lt1"/>
                </a:solidFill>
                <a:latin typeface="Chewy"/>
                <a:ea typeface="Chewy"/>
                <a:cs typeface="Chewy"/>
                <a:sym typeface="Chewy"/>
              </a:rPr>
              <a:t>Booklets</a:t>
            </a:r>
            <a:endParaRPr sz="5600">
              <a:solidFill>
                <a:schemeClr val="lt1"/>
              </a:solidFill>
              <a:latin typeface="Chewy"/>
              <a:ea typeface="Chewy"/>
              <a:cs typeface="Chewy"/>
              <a:sym typeface="Chewy"/>
            </a:endParaRPr>
          </a:p>
        </p:txBody>
      </p:sp>
      <p:pic>
        <p:nvPicPr>
          <p:cNvPr id="359" name="Google Shape;359;p35"/>
          <p:cNvPicPr preferRelativeResize="0"/>
          <p:nvPr/>
        </p:nvPicPr>
        <p:blipFill rotWithShape="1">
          <a:blip r:embed="rId4">
            <a:alphaModFix/>
          </a:blip>
          <a:srcRect l="18103" t="13164" r="-5014"/>
          <a:stretch/>
        </p:blipFill>
        <p:spPr>
          <a:xfrm rot="10800000">
            <a:off x="7741134" y="3610621"/>
            <a:ext cx="1403613" cy="1532877"/>
          </a:xfrm>
          <a:prstGeom prst="rect">
            <a:avLst/>
          </a:prstGeom>
          <a:noFill/>
          <a:ln>
            <a:noFill/>
          </a:ln>
        </p:spPr>
      </p:pic>
      <p:pic>
        <p:nvPicPr>
          <p:cNvPr id="360" name="Google Shape;360;p35"/>
          <p:cNvPicPr preferRelativeResize="0"/>
          <p:nvPr/>
        </p:nvPicPr>
        <p:blipFill>
          <a:blip r:embed="rId5">
            <a:alphaModFix/>
          </a:blip>
          <a:stretch>
            <a:fillRect/>
          </a:stretch>
        </p:blipFill>
        <p:spPr>
          <a:xfrm>
            <a:off x="315977" y="235252"/>
            <a:ext cx="891175" cy="1104951"/>
          </a:xfrm>
          <a:prstGeom prst="rect">
            <a:avLst/>
          </a:prstGeom>
          <a:noFill/>
          <a:ln>
            <a:noFill/>
          </a:ln>
        </p:spPr>
      </p:pic>
      <p:pic>
        <p:nvPicPr>
          <p:cNvPr id="361" name="Google Shape;361;p35"/>
          <p:cNvPicPr preferRelativeResize="0"/>
          <p:nvPr/>
        </p:nvPicPr>
        <p:blipFill rotWithShape="1">
          <a:blip r:embed="rId6">
            <a:alphaModFix/>
          </a:blip>
          <a:srcRect/>
          <a:stretch/>
        </p:blipFill>
        <p:spPr>
          <a:xfrm>
            <a:off x="6218000" y="1456775"/>
            <a:ext cx="1821050" cy="2577625"/>
          </a:xfrm>
          <a:prstGeom prst="rect">
            <a:avLst/>
          </a:prstGeom>
          <a:noFill/>
          <a:ln>
            <a:noFill/>
          </a:ln>
          <a:effectLst>
            <a:outerShdw blurRad="57150" dist="19050" dir="5400000" algn="bl" rotWithShape="0">
              <a:srgbClr val="000000">
                <a:alpha val="49800"/>
              </a:srgbClr>
            </a:outerShdw>
          </a:effectLst>
        </p:spPr>
      </p:pic>
      <p:pic>
        <p:nvPicPr>
          <p:cNvPr id="362" name="Google Shape;362;p35"/>
          <p:cNvPicPr preferRelativeResize="0"/>
          <p:nvPr/>
        </p:nvPicPr>
        <p:blipFill rotWithShape="1">
          <a:blip r:embed="rId7">
            <a:alphaModFix/>
          </a:blip>
          <a:srcRect/>
          <a:stretch/>
        </p:blipFill>
        <p:spPr>
          <a:xfrm>
            <a:off x="3897100" y="1397700"/>
            <a:ext cx="1987575" cy="2772147"/>
          </a:xfrm>
          <a:prstGeom prst="rect">
            <a:avLst/>
          </a:prstGeom>
          <a:noFill/>
          <a:ln>
            <a:noFill/>
          </a:ln>
          <a:effectLst>
            <a:outerShdw blurRad="57150" dist="19050" dir="5400000" algn="bl" rotWithShape="0">
              <a:srgbClr val="000000">
                <a:alpha val="49800"/>
              </a:srgbClr>
            </a:outerShdw>
          </a:effectLst>
        </p:spPr>
      </p:pic>
      <p:pic>
        <p:nvPicPr>
          <p:cNvPr id="363" name="Google Shape;363;p35"/>
          <p:cNvPicPr preferRelativeResize="0"/>
          <p:nvPr/>
        </p:nvPicPr>
        <p:blipFill rotWithShape="1">
          <a:blip r:embed="rId8">
            <a:alphaModFix/>
          </a:blip>
          <a:srcRect/>
          <a:stretch/>
        </p:blipFill>
        <p:spPr>
          <a:xfrm>
            <a:off x="1566275" y="1397700"/>
            <a:ext cx="1987575" cy="2772100"/>
          </a:xfrm>
          <a:prstGeom prst="rect">
            <a:avLst/>
          </a:prstGeom>
          <a:noFill/>
          <a:ln>
            <a:noFill/>
          </a:ln>
          <a:effectLst>
            <a:outerShdw blurRad="57150" dist="19050" dir="5400000" algn="bl" rotWithShape="0">
              <a:srgbClr val="000000">
                <a:alpha val="498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36"/>
          <p:cNvPicPr preferRelativeResize="0"/>
          <p:nvPr/>
        </p:nvPicPr>
        <p:blipFill rotWithShape="1">
          <a:blip r:embed="rId3">
            <a:alphaModFix/>
          </a:blip>
          <a:srcRect/>
          <a:stretch/>
        </p:blipFill>
        <p:spPr>
          <a:xfrm>
            <a:off x="0" y="0"/>
            <a:ext cx="9144018" cy="5143501"/>
          </a:xfrm>
          <a:prstGeom prst="rect">
            <a:avLst/>
          </a:prstGeom>
          <a:noFill/>
          <a:ln>
            <a:noFill/>
          </a:ln>
        </p:spPr>
      </p:pic>
      <p:pic>
        <p:nvPicPr>
          <p:cNvPr id="369" name="Google Shape;369;p36"/>
          <p:cNvPicPr preferRelativeResize="0"/>
          <p:nvPr/>
        </p:nvPicPr>
        <p:blipFill rotWithShape="1">
          <a:blip r:embed="rId4">
            <a:alphaModFix/>
          </a:blip>
          <a:srcRect l="18103" t="13164" r="-5014"/>
          <a:stretch/>
        </p:blipFill>
        <p:spPr>
          <a:xfrm rot="10800000">
            <a:off x="7741134" y="3610621"/>
            <a:ext cx="1403613" cy="1532877"/>
          </a:xfrm>
          <a:prstGeom prst="rect">
            <a:avLst/>
          </a:prstGeom>
          <a:noFill/>
          <a:ln>
            <a:noFill/>
          </a:ln>
        </p:spPr>
      </p:pic>
      <p:pic>
        <p:nvPicPr>
          <p:cNvPr id="370" name="Google Shape;370;p36"/>
          <p:cNvPicPr preferRelativeResize="0"/>
          <p:nvPr/>
        </p:nvPicPr>
        <p:blipFill>
          <a:blip r:embed="rId5">
            <a:alphaModFix/>
          </a:blip>
          <a:stretch>
            <a:fillRect/>
          </a:stretch>
        </p:blipFill>
        <p:spPr>
          <a:xfrm>
            <a:off x="315977" y="235252"/>
            <a:ext cx="891175" cy="1104951"/>
          </a:xfrm>
          <a:prstGeom prst="rect">
            <a:avLst/>
          </a:prstGeom>
          <a:noFill/>
          <a:ln>
            <a:noFill/>
          </a:ln>
        </p:spPr>
      </p:pic>
      <p:pic>
        <p:nvPicPr>
          <p:cNvPr id="371" name="Google Shape;371;p36"/>
          <p:cNvPicPr preferRelativeResize="0"/>
          <p:nvPr/>
        </p:nvPicPr>
        <p:blipFill>
          <a:blip r:embed="rId6">
            <a:alphaModFix/>
          </a:blip>
          <a:stretch>
            <a:fillRect/>
          </a:stretch>
        </p:blipFill>
        <p:spPr>
          <a:xfrm>
            <a:off x="1262975" y="1187800"/>
            <a:ext cx="2235050" cy="3206825"/>
          </a:xfrm>
          <a:prstGeom prst="rect">
            <a:avLst/>
          </a:prstGeom>
          <a:noFill/>
          <a:ln>
            <a:noFill/>
          </a:ln>
          <a:effectLst>
            <a:outerShdw blurRad="57150" dist="19050" dir="5400000" algn="bl" rotWithShape="0">
              <a:srgbClr val="000000">
                <a:alpha val="50000"/>
              </a:srgbClr>
            </a:outerShdw>
          </a:effectLst>
        </p:spPr>
      </p:pic>
      <p:sp>
        <p:nvSpPr>
          <p:cNvPr id="372" name="Google Shape;372;p36"/>
          <p:cNvSpPr txBox="1"/>
          <p:nvPr/>
        </p:nvSpPr>
        <p:spPr>
          <a:xfrm>
            <a:off x="931362" y="245275"/>
            <a:ext cx="7281300" cy="861900"/>
          </a:xfrm>
          <a:prstGeom prst="rect">
            <a:avLst/>
          </a:prstGeom>
          <a:noFill/>
          <a:ln>
            <a:noFill/>
          </a:ln>
          <a:effectLst>
            <a:outerShdw dist="66675" dir="1200000" algn="bl" rotWithShape="0">
              <a:srgbClr val="EE5C61"/>
            </a:outerShdw>
          </a:effectLst>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800"/>
              <a:buFont typeface="Arial"/>
              <a:buNone/>
            </a:pPr>
            <a:r>
              <a:rPr lang="en" sz="5600">
                <a:solidFill>
                  <a:schemeClr val="lt1"/>
                </a:solidFill>
                <a:latin typeface="Chewy"/>
                <a:ea typeface="Chewy"/>
                <a:cs typeface="Chewy"/>
                <a:sym typeface="Chewy"/>
              </a:rPr>
              <a:t>Modules</a:t>
            </a:r>
            <a:endParaRPr sz="5600">
              <a:solidFill>
                <a:schemeClr val="lt1"/>
              </a:solidFill>
              <a:latin typeface="Chewy"/>
              <a:ea typeface="Chewy"/>
              <a:cs typeface="Chewy"/>
              <a:sym typeface="Chewy"/>
            </a:endParaRPr>
          </a:p>
        </p:txBody>
      </p:sp>
      <p:pic>
        <p:nvPicPr>
          <p:cNvPr id="373" name="Google Shape;373;p36"/>
          <p:cNvPicPr preferRelativeResize="0"/>
          <p:nvPr/>
        </p:nvPicPr>
        <p:blipFill>
          <a:blip r:embed="rId7">
            <a:alphaModFix/>
          </a:blip>
          <a:stretch>
            <a:fillRect/>
          </a:stretch>
        </p:blipFill>
        <p:spPr>
          <a:xfrm>
            <a:off x="3639825" y="1187800"/>
            <a:ext cx="4509594" cy="32068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37"/>
          <p:cNvPicPr preferRelativeResize="0"/>
          <p:nvPr/>
        </p:nvPicPr>
        <p:blipFill>
          <a:blip r:embed="rId3">
            <a:alphaModFix/>
          </a:blip>
          <a:stretch>
            <a:fillRect/>
          </a:stretch>
        </p:blipFill>
        <p:spPr>
          <a:xfrm>
            <a:off x="0" y="0"/>
            <a:ext cx="9144018" cy="5143501"/>
          </a:xfrm>
          <a:prstGeom prst="rect">
            <a:avLst/>
          </a:prstGeom>
          <a:noFill/>
          <a:ln>
            <a:noFill/>
          </a:ln>
        </p:spPr>
      </p:pic>
      <p:pic>
        <p:nvPicPr>
          <p:cNvPr id="379" name="Google Shape;379;p37"/>
          <p:cNvPicPr preferRelativeResize="0"/>
          <p:nvPr/>
        </p:nvPicPr>
        <p:blipFill>
          <a:blip r:embed="rId4">
            <a:alphaModFix/>
          </a:blip>
          <a:stretch>
            <a:fillRect/>
          </a:stretch>
        </p:blipFill>
        <p:spPr>
          <a:xfrm>
            <a:off x="4114800" y="1912125"/>
            <a:ext cx="1436875" cy="1540626"/>
          </a:xfrm>
          <a:prstGeom prst="rect">
            <a:avLst/>
          </a:prstGeom>
          <a:noFill/>
          <a:ln>
            <a:noFill/>
          </a:ln>
        </p:spPr>
      </p:pic>
      <p:pic>
        <p:nvPicPr>
          <p:cNvPr id="380" name="Google Shape;380;p37"/>
          <p:cNvPicPr preferRelativeResize="0"/>
          <p:nvPr/>
        </p:nvPicPr>
        <p:blipFill>
          <a:blip r:embed="rId5">
            <a:alphaModFix/>
          </a:blip>
          <a:stretch>
            <a:fillRect/>
          </a:stretch>
        </p:blipFill>
        <p:spPr>
          <a:xfrm>
            <a:off x="1421263" y="2571750"/>
            <a:ext cx="7722762" cy="2571750"/>
          </a:xfrm>
          <a:prstGeom prst="rect">
            <a:avLst/>
          </a:prstGeom>
          <a:noFill/>
          <a:ln>
            <a:noFill/>
          </a:ln>
        </p:spPr>
      </p:pic>
      <p:sp>
        <p:nvSpPr>
          <p:cNvPr id="381" name="Google Shape;381;p37"/>
          <p:cNvSpPr txBox="1"/>
          <p:nvPr/>
        </p:nvSpPr>
        <p:spPr>
          <a:xfrm>
            <a:off x="456525" y="216650"/>
            <a:ext cx="6047400" cy="2586000"/>
          </a:xfrm>
          <a:prstGeom prst="rect">
            <a:avLst/>
          </a:prstGeom>
          <a:noFill/>
          <a:ln>
            <a:noFill/>
          </a:ln>
          <a:effectLst>
            <a:outerShdw dist="76200" dir="1200000" algn="bl" rotWithShape="0">
              <a:srgbClr val="EE5C61"/>
            </a:outerShdw>
          </a:effectLst>
        </p:spPr>
        <p:txBody>
          <a:bodyPr spcFirstLastPara="1" wrap="square" lIns="0" tIns="0" rIns="0" bIns="0" anchor="ctr" anchorCtr="0">
            <a:noAutofit/>
          </a:bodyPr>
          <a:lstStyle/>
          <a:p>
            <a:pPr marL="0" lvl="0" indent="0" algn="l" rtl="0">
              <a:lnSpc>
                <a:spcPct val="80000"/>
              </a:lnSpc>
              <a:spcBef>
                <a:spcPts val="0"/>
              </a:spcBef>
              <a:spcAft>
                <a:spcPts val="0"/>
              </a:spcAft>
              <a:buNone/>
            </a:pPr>
            <a:r>
              <a:rPr lang="en" sz="6500">
                <a:solidFill>
                  <a:schemeClr val="lt1"/>
                </a:solidFill>
                <a:latin typeface="Chewy"/>
                <a:ea typeface="Chewy"/>
                <a:cs typeface="Chewy"/>
                <a:sym typeface="Chewy"/>
              </a:rPr>
              <a:t>Lunch time!</a:t>
            </a:r>
            <a:endParaRPr sz="6500">
              <a:solidFill>
                <a:schemeClr val="lt1"/>
              </a:solidFill>
              <a:latin typeface="Chewy"/>
              <a:ea typeface="Chewy"/>
              <a:cs typeface="Chewy"/>
              <a:sym typeface="Chewy"/>
            </a:endParaRPr>
          </a:p>
        </p:txBody>
      </p:sp>
      <p:pic>
        <p:nvPicPr>
          <p:cNvPr id="382" name="Google Shape;382;p37"/>
          <p:cNvPicPr preferRelativeResize="0"/>
          <p:nvPr/>
        </p:nvPicPr>
        <p:blipFill rotWithShape="1">
          <a:blip r:embed="rId6">
            <a:alphaModFix/>
          </a:blip>
          <a:srcRect r="18540"/>
          <a:stretch/>
        </p:blipFill>
        <p:spPr>
          <a:xfrm>
            <a:off x="4813125" y="221375"/>
            <a:ext cx="4330875" cy="4922125"/>
          </a:xfrm>
          <a:prstGeom prst="rect">
            <a:avLst/>
          </a:prstGeom>
          <a:noFill/>
          <a:ln>
            <a:noFill/>
          </a:ln>
        </p:spPr>
      </p:pic>
      <p:pic>
        <p:nvPicPr>
          <p:cNvPr id="383" name="Google Shape;383;p37"/>
          <p:cNvPicPr preferRelativeResize="0"/>
          <p:nvPr/>
        </p:nvPicPr>
        <p:blipFill>
          <a:blip r:embed="rId7">
            <a:alphaModFix/>
          </a:blip>
          <a:stretch>
            <a:fillRect/>
          </a:stretch>
        </p:blipFill>
        <p:spPr>
          <a:xfrm rot="-10112038">
            <a:off x="482603" y="3331777"/>
            <a:ext cx="1436871" cy="698846"/>
          </a:xfrm>
          <a:prstGeom prst="rect">
            <a:avLst/>
          </a:prstGeom>
          <a:noFill/>
          <a:ln>
            <a:noFill/>
          </a:ln>
        </p:spPr>
      </p:pic>
      <p:pic>
        <p:nvPicPr>
          <p:cNvPr id="384" name="Google Shape;384;p37"/>
          <p:cNvPicPr preferRelativeResize="0"/>
          <p:nvPr/>
        </p:nvPicPr>
        <p:blipFill>
          <a:blip r:embed="rId8">
            <a:alphaModFix/>
          </a:blip>
          <a:stretch>
            <a:fillRect/>
          </a:stretch>
        </p:blipFill>
        <p:spPr>
          <a:xfrm>
            <a:off x="24" y="3856800"/>
            <a:ext cx="3858202" cy="1286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38"/>
          <p:cNvPicPr preferRelativeResize="0"/>
          <p:nvPr/>
        </p:nvPicPr>
        <p:blipFill>
          <a:blip r:embed="rId3">
            <a:alphaModFix/>
          </a:blip>
          <a:stretch>
            <a:fillRect/>
          </a:stretch>
        </p:blipFill>
        <p:spPr>
          <a:xfrm>
            <a:off x="0" y="0"/>
            <a:ext cx="9144018" cy="5143501"/>
          </a:xfrm>
          <a:prstGeom prst="rect">
            <a:avLst/>
          </a:prstGeom>
          <a:noFill/>
          <a:ln>
            <a:noFill/>
          </a:ln>
        </p:spPr>
      </p:pic>
      <p:pic>
        <p:nvPicPr>
          <p:cNvPr id="390" name="Google Shape;390;p38"/>
          <p:cNvPicPr preferRelativeResize="0"/>
          <p:nvPr/>
        </p:nvPicPr>
        <p:blipFill rotWithShape="1">
          <a:blip r:embed="rId4">
            <a:alphaModFix/>
          </a:blip>
          <a:srcRect l="2588" t="63178" r="2579" b="-6982"/>
          <a:stretch/>
        </p:blipFill>
        <p:spPr>
          <a:xfrm>
            <a:off x="0" y="0"/>
            <a:ext cx="9144003" cy="2571750"/>
          </a:xfrm>
          <a:prstGeom prst="rect">
            <a:avLst/>
          </a:prstGeom>
          <a:noFill/>
          <a:ln>
            <a:noFill/>
          </a:ln>
        </p:spPr>
      </p:pic>
      <p:sp>
        <p:nvSpPr>
          <p:cNvPr id="391" name="Google Shape;391;p38"/>
          <p:cNvSpPr txBox="1"/>
          <p:nvPr/>
        </p:nvSpPr>
        <p:spPr>
          <a:xfrm>
            <a:off x="965100" y="268775"/>
            <a:ext cx="7213800" cy="1000500"/>
          </a:xfrm>
          <a:prstGeom prst="rect">
            <a:avLst/>
          </a:prstGeom>
          <a:noFill/>
          <a:ln>
            <a:noFill/>
          </a:ln>
          <a:effectLst>
            <a:outerShdw dist="76200" dir="1200000" algn="bl" rotWithShape="0">
              <a:srgbClr val="303C72"/>
            </a:outerShdw>
          </a:effectLst>
        </p:spPr>
        <p:txBody>
          <a:bodyPr spcFirstLastPara="1" wrap="square" lIns="0" tIns="0" rIns="0" bIns="0" anchor="ctr" anchorCtr="0">
            <a:noAutofit/>
          </a:bodyPr>
          <a:lstStyle/>
          <a:p>
            <a:pPr marL="0" lvl="0" indent="0" algn="ctr" rtl="0">
              <a:lnSpc>
                <a:spcPct val="80000"/>
              </a:lnSpc>
              <a:spcBef>
                <a:spcPts val="0"/>
              </a:spcBef>
              <a:spcAft>
                <a:spcPts val="0"/>
              </a:spcAft>
              <a:buNone/>
            </a:pPr>
            <a:r>
              <a:rPr lang="en" sz="5000">
                <a:solidFill>
                  <a:schemeClr val="lt1"/>
                </a:solidFill>
                <a:latin typeface="Chewy"/>
                <a:ea typeface="Chewy"/>
                <a:cs typeface="Chewy"/>
                <a:sym typeface="Chewy"/>
              </a:rPr>
              <a:t>Session 4: Building Facilitation Skills</a:t>
            </a:r>
            <a:endParaRPr sz="5000">
              <a:solidFill>
                <a:schemeClr val="lt1"/>
              </a:solidFill>
              <a:latin typeface="Chewy"/>
              <a:ea typeface="Chewy"/>
              <a:cs typeface="Chewy"/>
              <a:sym typeface="Chewy"/>
            </a:endParaRPr>
          </a:p>
        </p:txBody>
      </p:sp>
      <p:pic>
        <p:nvPicPr>
          <p:cNvPr id="392" name="Google Shape;392;p38"/>
          <p:cNvPicPr preferRelativeResize="0"/>
          <p:nvPr/>
        </p:nvPicPr>
        <p:blipFill rotWithShape="1">
          <a:blip r:embed="rId5">
            <a:alphaModFix/>
          </a:blip>
          <a:srcRect b="8189"/>
          <a:stretch/>
        </p:blipFill>
        <p:spPr>
          <a:xfrm>
            <a:off x="186735" y="1329775"/>
            <a:ext cx="8770529" cy="38137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39"/>
          <p:cNvPicPr preferRelativeResize="0"/>
          <p:nvPr/>
        </p:nvPicPr>
        <p:blipFill>
          <a:blip r:embed="rId3">
            <a:alphaModFix/>
          </a:blip>
          <a:stretch>
            <a:fillRect/>
          </a:stretch>
        </p:blipFill>
        <p:spPr>
          <a:xfrm>
            <a:off x="-12" y="0"/>
            <a:ext cx="9144018" cy="5143501"/>
          </a:xfrm>
          <a:prstGeom prst="rect">
            <a:avLst/>
          </a:prstGeom>
          <a:noFill/>
          <a:ln>
            <a:noFill/>
          </a:ln>
        </p:spPr>
      </p:pic>
      <p:grpSp>
        <p:nvGrpSpPr>
          <p:cNvPr id="398" name="Google Shape;398;p39"/>
          <p:cNvGrpSpPr/>
          <p:nvPr/>
        </p:nvGrpSpPr>
        <p:grpSpPr>
          <a:xfrm>
            <a:off x="783673" y="438813"/>
            <a:ext cx="3675315" cy="369472"/>
            <a:chOff x="127815" y="1698890"/>
            <a:chExt cx="3221700" cy="433500"/>
          </a:xfrm>
        </p:grpSpPr>
        <p:sp>
          <p:nvSpPr>
            <p:cNvPr id="399" name="Google Shape;399;p39"/>
            <p:cNvSpPr/>
            <p:nvPr/>
          </p:nvSpPr>
          <p:spPr>
            <a:xfrm>
              <a:off x="127815" y="1732924"/>
              <a:ext cx="3221700" cy="391800"/>
            </a:xfrm>
            <a:prstGeom prst="roundRect">
              <a:avLst>
                <a:gd name="adj" fmla="val 16667"/>
              </a:avLst>
            </a:prstGeom>
            <a:solidFill>
              <a:srgbClr val="F0B35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400" name="Google Shape;400;p39"/>
            <p:cNvSpPr txBox="1"/>
            <p:nvPr/>
          </p:nvSpPr>
          <p:spPr>
            <a:xfrm>
              <a:off x="307494" y="1698890"/>
              <a:ext cx="2940600" cy="433500"/>
            </a:xfrm>
            <a:prstGeom prst="rect">
              <a:avLst/>
            </a:prstGeom>
            <a:noFill/>
            <a:ln>
              <a:noFill/>
            </a:ln>
            <a:effectLst>
              <a:outerShdw dist="28575" dir="1200000" algn="bl" rotWithShape="0">
                <a:srgbClr val="303C72"/>
              </a:outerShdw>
            </a:effectLst>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2400">
                  <a:solidFill>
                    <a:schemeClr val="lt1"/>
                  </a:solidFill>
                  <a:latin typeface="Chewy"/>
                  <a:ea typeface="Chewy"/>
                  <a:cs typeface="Chewy"/>
                  <a:sym typeface="Chewy"/>
                </a:rPr>
                <a:t>Set the level of expectation</a:t>
              </a:r>
              <a:endParaRPr sz="2400">
                <a:solidFill>
                  <a:schemeClr val="lt1"/>
                </a:solidFill>
                <a:latin typeface="Chewy"/>
                <a:ea typeface="Chewy"/>
                <a:cs typeface="Chewy"/>
                <a:sym typeface="Chewy"/>
              </a:endParaRPr>
            </a:p>
          </p:txBody>
        </p:sp>
      </p:grpSp>
      <p:sp>
        <p:nvSpPr>
          <p:cNvPr id="401" name="Google Shape;401;p39"/>
          <p:cNvSpPr txBox="1"/>
          <p:nvPr/>
        </p:nvSpPr>
        <p:spPr>
          <a:xfrm>
            <a:off x="949500" y="801925"/>
            <a:ext cx="67620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lt1"/>
                </a:solidFill>
                <a:latin typeface="Poppins"/>
                <a:ea typeface="Poppins"/>
                <a:cs typeface="Poppins"/>
                <a:sym typeface="Poppins"/>
              </a:rPr>
              <a:t>Discuss and establish house rules at the beginning of the workshop.</a:t>
            </a:r>
            <a:endParaRPr>
              <a:solidFill>
                <a:schemeClr val="lt1"/>
              </a:solidFill>
              <a:latin typeface="Poppins"/>
              <a:ea typeface="Poppins"/>
              <a:cs typeface="Poppins"/>
              <a:sym typeface="Poppins"/>
            </a:endParaRPr>
          </a:p>
        </p:txBody>
      </p:sp>
      <p:sp>
        <p:nvSpPr>
          <p:cNvPr id="402" name="Google Shape;402;p39"/>
          <p:cNvSpPr/>
          <p:nvPr/>
        </p:nvSpPr>
        <p:spPr>
          <a:xfrm>
            <a:off x="296058" y="293656"/>
            <a:ext cx="618900" cy="618900"/>
          </a:xfrm>
          <a:prstGeom prst="ellipse">
            <a:avLst/>
          </a:prstGeom>
          <a:solidFill>
            <a:srgbClr val="F0B35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403" name="Google Shape;403;p39"/>
          <p:cNvSpPr/>
          <p:nvPr/>
        </p:nvSpPr>
        <p:spPr>
          <a:xfrm>
            <a:off x="441418" y="436984"/>
            <a:ext cx="328200" cy="328200"/>
          </a:xfrm>
          <a:prstGeom prst="hear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grpSp>
        <p:nvGrpSpPr>
          <p:cNvPr id="404" name="Google Shape;404;p39"/>
          <p:cNvGrpSpPr/>
          <p:nvPr/>
        </p:nvGrpSpPr>
        <p:grpSpPr>
          <a:xfrm>
            <a:off x="783679" y="1541340"/>
            <a:ext cx="2723982" cy="369429"/>
            <a:chOff x="127820" y="1698883"/>
            <a:chExt cx="3665700" cy="433500"/>
          </a:xfrm>
        </p:grpSpPr>
        <p:sp>
          <p:nvSpPr>
            <p:cNvPr id="405" name="Google Shape;405;p39"/>
            <p:cNvSpPr/>
            <p:nvPr/>
          </p:nvSpPr>
          <p:spPr>
            <a:xfrm>
              <a:off x="127820" y="1732924"/>
              <a:ext cx="3665700" cy="391800"/>
            </a:xfrm>
            <a:prstGeom prst="roundRect">
              <a:avLst>
                <a:gd name="adj" fmla="val 16667"/>
              </a:avLst>
            </a:prstGeom>
            <a:solidFill>
              <a:srgbClr val="0D808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406" name="Google Shape;406;p39"/>
            <p:cNvSpPr txBox="1"/>
            <p:nvPr/>
          </p:nvSpPr>
          <p:spPr>
            <a:xfrm>
              <a:off x="411085" y="1698883"/>
              <a:ext cx="3358800" cy="433500"/>
            </a:xfrm>
            <a:prstGeom prst="rect">
              <a:avLst/>
            </a:prstGeom>
            <a:noFill/>
            <a:ln>
              <a:noFill/>
            </a:ln>
            <a:effectLst>
              <a:outerShdw dist="28575" dir="1200000" algn="bl" rotWithShape="0">
                <a:srgbClr val="303C72"/>
              </a:outerShdw>
            </a:effectLst>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2400">
                  <a:solidFill>
                    <a:schemeClr val="lt1"/>
                  </a:solidFill>
                  <a:latin typeface="Chewy"/>
                  <a:ea typeface="Chewy"/>
                  <a:cs typeface="Chewy"/>
                  <a:sym typeface="Chewy"/>
                </a:rPr>
                <a:t>Start with a prayer</a:t>
              </a:r>
              <a:endParaRPr sz="2400">
                <a:solidFill>
                  <a:schemeClr val="lt1"/>
                </a:solidFill>
                <a:latin typeface="Chewy"/>
                <a:ea typeface="Chewy"/>
                <a:cs typeface="Chewy"/>
                <a:sym typeface="Chewy"/>
              </a:endParaRPr>
            </a:p>
          </p:txBody>
        </p:sp>
      </p:grpSp>
      <p:sp>
        <p:nvSpPr>
          <p:cNvPr id="407" name="Google Shape;407;p39"/>
          <p:cNvSpPr txBox="1"/>
          <p:nvPr/>
        </p:nvSpPr>
        <p:spPr>
          <a:xfrm>
            <a:off x="949500" y="1904450"/>
            <a:ext cx="67230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lt1"/>
                </a:solidFill>
                <a:latin typeface="Poppins"/>
                <a:ea typeface="Poppins"/>
                <a:cs typeface="Poppins"/>
                <a:sym typeface="Poppins"/>
              </a:rPr>
              <a:t>Start the session with a universal or interfaith prayer</a:t>
            </a:r>
            <a:endParaRPr>
              <a:solidFill>
                <a:schemeClr val="lt1"/>
              </a:solidFill>
              <a:latin typeface="Poppins"/>
              <a:ea typeface="Poppins"/>
              <a:cs typeface="Poppins"/>
              <a:sym typeface="Poppins"/>
            </a:endParaRPr>
          </a:p>
        </p:txBody>
      </p:sp>
      <p:sp>
        <p:nvSpPr>
          <p:cNvPr id="408" name="Google Shape;408;p39"/>
          <p:cNvSpPr/>
          <p:nvPr/>
        </p:nvSpPr>
        <p:spPr>
          <a:xfrm>
            <a:off x="296058" y="1396181"/>
            <a:ext cx="618900" cy="618900"/>
          </a:xfrm>
          <a:prstGeom prst="ellipse">
            <a:avLst/>
          </a:prstGeom>
          <a:solidFill>
            <a:srgbClr val="0D808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409" name="Google Shape;409;p39"/>
          <p:cNvSpPr/>
          <p:nvPr/>
        </p:nvSpPr>
        <p:spPr>
          <a:xfrm>
            <a:off x="441418" y="1539509"/>
            <a:ext cx="328200" cy="328200"/>
          </a:xfrm>
          <a:prstGeom prst="hear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grpSp>
        <p:nvGrpSpPr>
          <p:cNvPr id="410" name="Google Shape;410;p39"/>
          <p:cNvGrpSpPr/>
          <p:nvPr/>
        </p:nvGrpSpPr>
        <p:grpSpPr>
          <a:xfrm>
            <a:off x="783676" y="2644150"/>
            <a:ext cx="2036162" cy="369472"/>
            <a:chOff x="127815" y="1698890"/>
            <a:chExt cx="3274626" cy="433500"/>
          </a:xfrm>
        </p:grpSpPr>
        <p:sp>
          <p:nvSpPr>
            <p:cNvPr id="411" name="Google Shape;411;p39"/>
            <p:cNvSpPr/>
            <p:nvPr/>
          </p:nvSpPr>
          <p:spPr>
            <a:xfrm>
              <a:off x="127815" y="1732924"/>
              <a:ext cx="3221700" cy="391800"/>
            </a:xfrm>
            <a:prstGeom prst="roundRect">
              <a:avLst>
                <a:gd name="adj" fmla="val 16667"/>
              </a:avLst>
            </a:prstGeom>
            <a:solidFill>
              <a:srgbClr val="F16F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412" name="Google Shape;412;p39"/>
            <p:cNvSpPr txBox="1"/>
            <p:nvPr/>
          </p:nvSpPr>
          <p:spPr>
            <a:xfrm>
              <a:off x="430041" y="1698890"/>
              <a:ext cx="2972400" cy="433500"/>
            </a:xfrm>
            <a:prstGeom prst="rect">
              <a:avLst/>
            </a:prstGeom>
            <a:noFill/>
            <a:ln>
              <a:noFill/>
            </a:ln>
            <a:effectLst>
              <a:outerShdw dist="28575" dir="1200000" algn="bl" rotWithShape="0">
                <a:srgbClr val="303C72"/>
              </a:outerShdw>
            </a:effectLst>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2400">
                  <a:solidFill>
                    <a:schemeClr val="lt1"/>
                  </a:solidFill>
                  <a:latin typeface="Chewy"/>
                  <a:ea typeface="Chewy"/>
                  <a:cs typeface="Chewy"/>
                  <a:sym typeface="Chewy"/>
                </a:rPr>
                <a:t>Break the ice!</a:t>
              </a:r>
              <a:endParaRPr sz="2400">
                <a:solidFill>
                  <a:schemeClr val="lt1"/>
                </a:solidFill>
                <a:latin typeface="Chewy"/>
                <a:ea typeface="Chewy"/>
                <a:cs typeface="Chewy"/>
                <a:sym typeface="Chewy"/>
              </a:endParaRPr>
            </a:p>
          </p:txBody>
        </p:sp>
      </p:grpSp>
      <p:sp>
        <p:nvSpPr>
          <p:cNvPr id="413" name="Google Shape;413;p39"/>
          <p:cNvSpPr txBox="1"/>
          <p:nvPr/>
        </p:nvSpPr>
        <p:spPr>
          <a:xfrm>
            <a:off x="949500" y="3007100"/>
            <a:ext cx="77463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lt1"/>
                </a:solidFill>
                <a:latin typeface="Poppins"/>
                <a:ea typeface="Poppins"/>
                <a:cs typeface="Poppins"/>
                <a:sym typeface="Poppins"/>
              </a:rPr>
              <a:t>Break the awkwardness with an icebreaker activity to get people relaxed and talking. Look </a:t>
            </a:r>
            <a:r>
              <a:rPr lang="en" u="sng">
                <a:solidFill>
                  <a:schemeClr val="hlink"/>
                </a:solidFill>
                <a:latin typeface="Poppins"/>
                <a:ea typeface="Poppins"/>
                <a:cs typeface="Poppins"/>
                <a:sym typeface="Poppins"/>
                <a:hlinkClick r:id="rId4"/>
              </a:rPr>
              <a:t>here</a:t>
            </a:r>
            <a:r>
              <a:rPr lang="en">
                <a:solidFill>
                  <a:schemeClr val="lt1"/>
                </a:solidFill>
                <a:latin typeface="Poppins"/>
                <a:ea typeface="Poppins"/>
                <a:cs typeface="Poppins"/>
                <a:sym typeface="Poppins"/>
              </a:rPr>
              <a:t> for some idea.</a:t>
            </a:r>
            <a:endParaRPr>
              <a:solidFill>
                <a:schemeClr val="lt1"/>
              </a:solidFill>
              <a:latin typeface="Poppins"/>
              <a:ea typeface="Poppins"/>
              <a:cs typeface="Poppins"/>
              <a:sym typeface="Poppins"/>
            </a:endParaRPr>
          </a:p>
        </p:txBody>
      </p:sp>
      <p:sp>
        <p:nvSpPr>
          <p:cNvPr id="414" name="Google Shape;414;p39"/>
          <p:cNvSpPr/>
          <p:nvPr/>
        </p:nvSpPr>
        <p:spPr>
          <a:xfrm>
            <a:off x="296058" y="2498831"/>
            <a:ext cx="618900" cy="618900"/>
          </a:xfrm>
          <a:prstGeom prst="ellipse">
            <a:avLst/>
          </a:prstGeom>
          <a:solidFill>
            <a:srgbClr val="F16F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415" name="Google Shape;415;p39"/>
          <p:cNvSpPr/>
          <p:nvPr/>
        </p:nvSpPr>
        <p:spPr>
          <a:xfrm>
            <a:off x="441418" y="2642159"/>
            <a:ext cx="328200" cy="328200"/>
          </a:xfrm>
          <a:prstGeom prst="hear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grpSp>
        <p:nvGrpSpPr>
          <p:cNvPr id="416" name="Google Shape;416;p39"/>
          <p:cNvGrpSpPr/>
          <p:nvPr/>
        </p:nvGrpSpPr>
        <p:grpSpPr>
          <a:xfrm>
            <a:off x="783672" y="3899313"/>
            <a:ext cx="3675223" cy="369472"/>
            <a:chOff x="127822" y="1698982"/>
            <a:chExt cx="4611900" cy="433500"/>
          </a:xfrm>
        </p:grpSpPr>
        <p:sp>
          <p:nvSpPr>
            <p:cNvPr id="417" name="Google Shape;417;p39"/>
            <p:cNvSpPr/>
            <p:nvPr/>
          </p:nvSpPr>
          <p:spPr>
            <a:xfrm>
              <a:off x="127822" y="1732924"/>
              <a:ext cx="4611900" cy="391800"/>
            </a:xfrm>
            <a:prstGeom prst="roundRect">
              <a:avLst>
                <a:gd name="adj" fmla="val 16667"/>
              </a:avLst>
            </a:prstGeom>
            <a:solidFill>
              <a:srgbClr val="5EA2C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418" name="Google Shape;418;p39"/>
            <p:cNvSpPr txBox="1"/>
            <p:nvPr/>
          </p:nvSpPr>
          <p:spPr>
            <a:xfrm>
              <a:off x="356520" y="1698982"/>
              <a:ext cx="4308900" cy="433500"/>
            </a:xfrm>
            <a:prstGeom prst="rect">
              <a:avLst/>
            </a:prstGeom>
            <a:noFill/>
            <a:ln>
              <a:noFill/>
            </a:ln>
            <a:effectLst>
              <a:outerShdw dist="28575" dir="1200000" algn="bl" rotWithShape="0">
                <a:srgbClr val="303C72"/>
              </a:outerShdw>
            </a:effectLst>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2400">
                  <a:solidFill>
                    <a:schemeClr val="lt1"/>
                  </a:solidFill>
                  <a:latin typeface="Chewy"/>
                  <a:ea typeface="Chewy"/>
                  <a:cs typeface="Chewy"/>
                  <a:sym typeface="Chewy"/>
                </a:rPr>
                <a:t>Look each person in the eye</a:t>
              </a:r>
              <a:endParaRPr sz="2400">
                <a:solidFill>
                  <a:schemeClr val="lt1"/>
                </a:solidFill>
                <a:latin typeface="Chewy"/>
                <a:ea typeface="Chewy"/>
                <a:cs typeface="Chewy"/>
                <a:sym typeface="Chewy"/>
              </a:endParaRPr>
            </a:p>
          </p:txBody>
        </p:sp>
      </p:grpSp>
      <p:sp>
        <p:nvSpPr>
          <p:cNvPr id="419" name="Google Shape;419;p39"/>
          <p:cNvSpPr txBox="1"/>
          <p:nvPr/>
        </p:nvSpPr>
        <p:spPr>
          <a:xfrm>
            <a:off x="949500" y="4262150"/>
            <a:ext cx="58548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lt1"/>
                </a:solidFill>
                <a:latin typeface="Poppins"/>
                <a:ea typeface="Poppins"/>
                <a:cs typeface="Poppins"/>
                <a:sym typeface="Poppins"/>
              </a:rPr>
              <a:t>Make eye contact with the participants when you are speaking.</a:t>
            </a:r>
            <a:endParaRPr>
              <a:solidFill>
                <a:schemeClr val="lt1"/>
              </a:solidFill>
              <a:latin typeface="Poppins"/>
              <a:ea typeface="Poppins"/>
              <a:cs typeface="Poppins"/>
              <a:sym typeface="Poppins"/>
            </a:endParaRPr>
          </a:p>
        </p:txBody>
      </p:sp>
      <p:sp>
        <p:nvSpPr>
          <p:cNvPr id="420" name="Google Shape;420;p39"/>
          <p:cNvSpPr/>
          <p:nvPr/>
        </p:nvSpPr>
        <p:spPr>
          <a:xfrm>
            <a:off x="296058" y="3753881"/>
            <a:ext cx="618900" cy="618900"/>
          </a:xfrm>
          <a:prstGeom prst="ellipse">
            <a:avLst/>
          </a:prstGeom>
          <a:solidFill>
            <a:srgbClr val="5EA2C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421" name="Google Shape;421;p39"/>
          <p:cNvSpPr/>
          <p:nvPr/>
        </p:nvSpPr>
        <p:spPr>
          <a:xfrm>
            <a:off x="441418" y="3897209"/>
            <a:ext cx="328200" cy="328200"/>
          </a:xfrm>
          <a:prstGeom prst="hear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pic>
        <p:nvPicPr>
          <p:cNvPr id="422" name="Google Shape;422;p39"/>
          <p:cNvPicPr preferRelativeResize="0"/>
          <p:nvPr/>
        </p:nvPicPr>
        <p:blipFill rotWithShape="1">
          <a:blip r:embed="rId5">
            <a:alphaModFix/>
          </a:blip>
          <a:srcRect l="36163" b="38759"/>
          <a:stretch/>
        </p:blipFill>
        <p:spPr>
          <a:xfrm rot="-5400000">
            <a:off x="8011325" y="4010823"/>
            <a:ext cx="1143650" cy="1121702"/>
          </a:xfrm>
          <a:prstGeom prst="rect">
            <a:avLst/>
          </a:prstGeom>
          <a:noFill/>
          <a:ln>
            <a:noFill/>
          </a:ln>
        </p:spPr>
      </p:pic>
      <p:pic>
        <p:nvPicPr>
          <p:cNvPr id="423" name="Google Shape;423;p39"/>
          <p:cNvPicPr preferRelativeResize="0"/>
          <p:nvPr/>
        </p:nvPicPr>
        <p:blipFill rotWithShape="1">
          <a:blip r:embed="rId6">
            <a:alphaModFix/>
          </a:blip>
          <a:srcRect/>
          <a:stretch/>
        </p:blipFill>
        <p:spPr>
          <a:xfrm flipH="1">
            <a:off x="7635175" y="3655102"/>
            <a:ext cx="877501" cy="1088025"/>
          </a:xfrm>
          <a:prstGeom prst="rect">
            <a:avLst/>
          </a:prstGeom>
          <a:noFill/>
          <a:ln>
            <a:noFill/>
          </a:ln>
        </p:spPr>
      </p:pic>
      <p:pic>
        <p:nvPicPr>
          <p:cNvPr id="424" name="Google Shape;424;p39"/>
          <p:cNvPicPr preferRelativeResize="0"/>
          <p:nvPr/>
        </p:nvPicPr>
        <p:blipFill rotWithShape="1">
          <a:blip r:embed="rId7">
            <a:alphaModFix/>
          </a:blip>
          <a:srcRect r="40447" b="35224"/>
          <a:stretch/>
        </p:blipFill>
        <p:spPr>
          <a:xfrm rot="10800000" flipH="1">
            <a:off x="8167400" y="-700"/>
            <a:ext cx="976624" cy="9780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Google Shape;429;p40"/>
          <p:cNvPicPr preferRelativeResize="0"/>
          <p:nvPr/>
        </p:nvPicPr>
        <p:blipFill>
          <a:blip r:embed="rId3">
            <a:alphaModFix/>
          </a:blip>
          <a:stretch>
            <a:fillRect/>
          </a:stretch>
        </p:blipFill>
        <p:spPr>
          <a:xfrm>
            <a:off x="-12" y="0"/>
            <a:ext cx="9144018" cy="5143501"/>
          </a:xfrm>
          <a:prstGeom prst="rect">
            <a:avLst/>
          </a:prstGeom>
          <a:noFill/>
          <a:ln>
            <a:noFill/>
          </a:ln>
        </p:spPr>
      </p:pic>
      <p:grpSp>
        <p:nvGrpSpPr>
          <p:cNvPr id="430" name="Google Shape;430;p40"/>
          <p:cNvGrpSpPr/>
          <p:nvPr/>
        </p:nvGrpSpPr>
        <p:grpSpPr>
          <a:xfrm>
            <a:off x="783675" y="438825"/>
            <a:ext cx="3477816" cy="369472"/>
            <a:chOff x="127817" y="1698904"/>
            <a:chExt cx="3048577" cy="433500"/>
          </a:xfrm>
        </p:grpSpPr>
        <p:sp>
          <p:nvSpPr>
            <p:cNvPr id="431" name="Google Shape;431;p40"/>
            <p:cNvSpPr/>
            <p:nvPr/>
          </p:nvSpPr>
          <p:spPr>
            <a:xfrm>
              <a:off x="127817" y="1732929"/>
              <a:ext cx="3005700" cy="391800"/>
            </a:xfrm>
            <a:prstGeom prst="roundRect">
              <a:avLst>
                <a:gd name="adj" fmla="val 16667"/>
              </a:avLst>
            </a:prstGeom>
            <a:solidFill>
              <a:srgbClr val="F0B35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432" name="Google Shape;432;p40"/>
            <p:cNvSpPr txBox="1"/>
            <p:nvPr/>
          </p:nvSpPr>
          <p:spPr>
            <a:xfrm>
              <a:off x="307493" y="1698904"/>
              <a:ext cx="2868900" cy="433500"/>
            </a:xfrm>
            <a:prstGeom prst="rect">
              <a:avLst/>
            </a:prstGeom>
            <a:noFill/>
            <a:ln>
              <a:noFill/>
            </a:ln>
            <a:effectLst>
              <a:outerShdw dist="28575" dir="1200000" algn="bl" rotWithShape="0">
                <a:srgbClr val="303C72"/>
              </a:outerShdw>
            </a:effectLst>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2400">
                  <a:solidFill>
                    <a:schemeClr val="lt1"/>
                  </a:solidFill>
                  <a:latin typeface="Chewy"/>
                  <a:ea typeface="Chewy"/>
                  <a:cs typeface="Chewy"/>
                  <a:sym typeface="Chewy"/>
                </a:rPr>
                <a:t>Engage your participants </a:t>
              </a:r>
              <a:endParaRPr sz="2400">
                <a:solidFill>
                  <a:schemeClr val="lt1"/>
                </a:solidFill>
                <a:latin typeface="Chewy"/>
                <a:ea typeface="Chewy"/>
                <a:cs typeface="Chewy"/>
                <a:sym typeface="Chewy"/>
              </a:endParaRPr>
            </a:p>
          </p:txBody>
        </p:sp>
      </p:grpSp>
      <p:sp>
        <p:nvSpPr>
          <p:cNvPr id="433" name="Google Shape;433;p40"/>
          <p:cNvSpPr txBox="1"/>
          <p:nvPr/>
        </p:nvSpPr>
        <p:spPr>
          <a:xfrm>
            <a:off x="949500" y="801925"/>
            <a:ext cx="75633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lt1"/>
                </a:solidFill>
                <a:latin typeface="Poppins"/>
                <a:ea typeface="Poppins"/>
                <a:cs typeface="Poppins"/>
                <a:sym typeface="Poppins"/>
              </a:rPr>
              <a:t>Ask participants questions in between sessions. If you feel that they are getting sleepy or bored, do a quick energizer activity or take a 5-min break to stretch!</a:t>
            </a:r>
            <a:endParaRPr>
              <a:solidFill>
                <a:schemeClr val="lt1"/>
              </a:solidFill>
              <a:latin typeface="Poppins"/>
              <a:ea typeface="Poppins"/>
              <a:cs typeface="Poppins"/>
              <a:sym typeface="Poppins"/>
            </a:endParaRPr>
          </a:p>
        </p:txBody>
      </p:sp>
      <p:sp>
        <p:nvSpPr>
          <p:cNvPr id="434" name="Google Shape;434;p40"/>
          <p:cNvSpPr/>
          <p:nvPr/>
        </p:nvSpPr>
        <p:spPr>
          <a:xfrm>
            <a:off x="296058" y="293656"/>
            <a:ext cx="618900" cy="618900"/>
          </a:xfrm>
          <a:prstGeom prst="ellipse">
            <a:avLst/>
          </a:prstGeom>
          <a:solidFill>
            <a:srgbClr val="F0B35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435" name="Google Shape;435;p40"/>
          <p:cNvSpPr/>
          <p:nvPr/>
        </p:nvSpPr>
        <p:spPr>
          <a:xfrm>
            <a:off x="441418" y="436984"/>
            <a:ext cx="328200" cy="328200"/>
          </a:xfrm>
          <a:prstGeom prst="hear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grpSp>
        <p:nvGrpSpPr>
          <p:cNvPr id="436" name="Google Shape;436;p40"/>
          <p:cNvGrpSpPr/>
          <p:nvPr/>
        </p:nvGrpSpPr>
        <p:grpSpPr>
          <a:xfrm>
            <a:off x="783675" y="1541350"/>
            <a:ext cx="4553622" cy="369429"/>
            <a:chOff x="127815" y="1698895"/>
            <a:chExt cx="6127873" cy="433500"/>
          </a:xfrm>
        </p:grpSpPr>
        <p:sp>
          <p:nvSpPr>
            <p:cNvPr id="437" name="Google Shape;437;p40"/>
            <p:cNvSpPr/>
            <p:nvPr/>
          </p:nvSpPr>
          <p:spPr>
            <a:xfrm>
              <a:off x="127815" y="1732925"/>
              <a:ext cx="6127800" cy="391800"/>
            </a:xfrm>
            <a:prstGeom prst="roundRect">
              <a:avLst>
                <a:gd name="adj" fmla="val 16667"/>
              </a:avLst>
            </a:prstGeom>
            <a:solidFill>
              <a:srgbClr val="0D808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438" name="Google Shape;438;p40"/>
            <p:cNvSpPr txBox="1"/>
            <p:nvPr/>
          </p:nvSpPr>
          <p:spPr>
            <a:xfrm>
              <a:off x="411088" y="1698895"/>
              <a:ext cx="5844600" cy="433500"/>
            </a:xfrm>
            <a:prstGeom prst="rect">
              <a:avLst/>
            </a:prstGeom>
            <a:noFill/>
            <a:ln>
              <a:noFill/>
            </a:ln>
            <a:effectLst>
              <a:outerShdw dist="28575" dir="1200000" algn="bl" rotWithShape="0">
                <a:srgbClr val="303C72"/>
              </a:outerShdw>
            </a:effectLst>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2400">
                  <a:solidFill>
                    <a:schemeClr val="lt1"/>
                  </a:solidFill>
                  <a:latin typeface="Chewy"/>
                  <a:ea typeface="Chewy"/>
                  <a:cs typeface="Chewy"/>
                  <a:sym typeface="Chewy"/>
                </a:rPr>
                <a:t>Keep groups small and manageable</a:t>
              </a:r>
              <a:endParaRPr sz="2400">
                <a:solidFill>
                  <a:schemeClr val="lt1"/>
                </a:solidFill>
                <a:latin typeface="Chewy"/>
                <a:ea typeface="Chewy"/>
                <a:cs typeface="Chewy"/>
                <a:sym typeface="Chewy"/>
              </a:endParaRPr>
            </a:p>
          </p:txBody>
        </p:sp>
      </p:grpSp>
      <p:sp>
        <p:nvSpPr>
          <p:cNvPr id="439" name="Google Shape;439;p40"/>
          <p:cNvSpPr txBox="1"/>
          <p:nvPr/>
        </p:nvSpPr>
        <p:spPr>
          <a:xfrm>
            <a:off x="949500" y="1904450"/>
            <a:ext cx="7615200" cy="89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lt1"/>
                </a:solidFill>
                <a:latin typeface="Poppins"/>
                <a:ea typeface="Poppins"/>
                <a:cs typeface="Poppins"/>
                <a:sym typeface="Poppins"/>
              </a:rPr>
              <a:t>When breaking out into groups, try to keep the groups small to encourage active participation from each person. Mix up the participants if there are multiple group sessions. This will allow the participants to engage with different people.</a:t>
            </a:r>
            <a:endParaRPr>
              <a:solidFill>
                <a:schemeClr val="lt1"/>
              </a:solidFill>
              <a:latin typeface="Poppins"/>
              <a:ea typeface="Poppins"/>
              <a:cs typeface="Poppins"/>
              <a:sym typeface="Poppins"/>
            </a:endParaRPr>
          </a:p>
        </p:txBody>
      </p:sp>
      <p:sp>
        <p:nvSpPr>
          <p:cNvPr id="440" name="Google Shape;440;p40"/>
          <p:cNvSpPr/>
          <p:nvPr/>
        </p:nvSpPr>
        <p:spPr>
          <a:xfrm>
            <a:off x="296058" y="1396181"/>
            <a:ext cx="618900" cy="618900"/>
          </a:xfrm>
          <a:prstGeom prst="ellipse">
            <a:avLst/>
          </a:prstGeom>
          <a:solidFill>
            <a:srgbClr val="0D808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441" name="Google Shape;441;p40"/>
          <p:cNvSpPr/>
          <p:nvPr/>
        </p:nvSpPr>
        <p:spPr>
          <a:xfrm>
            <a:off x="441418" y="1539509"/>
            <a:ext cx="328200" cy="328200"/>
          </a:xfrm>
          <a:prstGeom prst="hear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grpSp>
        <p:nvGrpSpPr>
          <p:cNvPr id="442" name="Google Shape;442;p40"/>
          <p:cNvGrpSpPr/>
          <p:nvPr/>
        </p:nvGrpSpPr>
        <p:grpSpPr>
          <a:xfrm>
            <a:off x="783675" y="2872750"/>
            <a:ext cx="2959644" cy="369472"/>
            <a:chOff x="127813" y="1698890"/>
            <a:chExt cx="4759800" cy="433500"/>
          </a:xfrm>
        </p:grpSpPr>
        <p:sp>
          <p:nvSpPr>
            <p:cNvPr id="443" name="Google Shape;443;p40"/>
            <p:cNvSpPr/>
            <p:nvPr/>
          </p:nvSpPr>
          <p:spPr>
            <a:xfrm>
              <a:off x="127813" y="1732916"/>
              <a:ext cx="4759800" cy="391800"/>
            </a:xfrm>
            <a:prstGeom prst="roundRect">
              <a:avLst>
                <a:gd name="adj" fmla="val 16667"/>
              </a:avLst>
            </a:prstGeom>
            <a:solidFill>
              <a:srgbClr val="F16F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444" name="Google Shape;444;p40"/>
            <p:cNvSpPr txBox="1"/>
            <p:nvPr/>
          </p:nvSpPr>
          <p:spPr>
            <a:xfrm>
              <a:off x="430040" y="1698890"/>
              <a:ext cx="4363200" cy="433500"/>
            </a:xfrm>
            <a:prstGeom prst="rect">
              <a:avLst/>
            </a:prstGeom>
            <a:noFill/>
            <a:ln>
              <a:noFill/>
            </a:ln>
            <a:effectLst>
              <a:outerShdw dist="28575" dir="1200000" algn="bl" rotWithShape="0">
                <a:srgbClr val="303C72"/>
              </a:outerShdw>
            </a:effectLst>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2400">
                  <a:solidFill>
                    <a:schemeClr val="lt1"/>
                  </a:solidFill>
                  <a:latin typeface="Chewy"/>
                  <a:ea typeface="Chewy"/>
                  <a:cs typeface="Chewy"/>
                  <a:sym typeface="Chewy"/>
                </a:rPr>
                <a:t>Be firm, but not scary</a:t>
              </a:r>
              <a:endParaRPr sz="2400">
                <a:solidFill>
                  <a:schemeClr val="lt1"/>
                </a:solidFill>
                <a:latin typeface="Chewy"/>
                <a:ea typeface="Chewy"/>
                <a:cs typeface="Chewy"/>
                <a:sym typeface="Chewy"/>
              </a:endParaRPr>
            </a:p>
          </p:txBody>
        </p:sp>
      </p:grpSp>
      <p:sp>
        <p:nvSpPr>
          <p:cNvPr id="445" name="Google Shape;445;p40"/>
          <p:cNvSpPr txBox="1"/>
          <p:nvPr/>
        </p:nvSpPr>
        <p:spPr>
          <a:xfrm>
            <a:off x="949500" y="3235700"/>
            <a:ext cx="79575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lt1"/>
                </a:solidFill>
                <a:latin typeface="Poppins"/>
                <a:ea typeface="Poppins"/>
                <a:cs typeface="Poppins"/>
                <a:sym typeface="Poppins"/>
              </a:rPr>
              <a:t>If you find that participants are not observing the house rules, make a direct instruction. This might sound like:</a:t>
            </a:r>
            <a:endParaRPr>
              <a:solidFill>
                <a:schemeClr val="lt1"/>
              </a:solidFill>
              <a:latin typeface="Poppins"/>
              <a:ea typeface="Poppins"/>
              <a:cs typeface="Poppins"/>
              <a:sym typeface="Poppins"/>
            </a:endParaRPr>
          </a:p>
        </p:txBody>
      </p:sp>
      <p:sp>
        <p:nvSpPr>
          <p:cNvPr id="446" name="Google Shape;446;p40"/>
          <p:cNvSpPr/>
          <p:nvPr/>
        </p:nvSpPr>
        <p:spPr>
          <a:xfrm>
            <a:off x="296058" y="2727431"/>
            <a:ext cx="618900" cy="618900"/>
          </a:xfrm>
          <a:prstGeom prst="ellipse">
            <a:avLst/>
          </a:prstGeom>
          <a:solidFill>
            <a:srgbClr val="F16F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447" name="Google Shape;447;p40"/>
          <p:cNvSpPr/>
          <p:nvPr/>
        </p:nvSpPr>
        <p:spPr>
          <a:xfrm>
            <a:off x="441418" y="2870759"/>
            <a:ext cx="328200" cy="328200"/>
          </a:xfrm>
          <a:prstGeom prst="hear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pic>
        <p:nvPicPr>
          <p:cNvPr id="448" name="Google Shape;448;p40"/>
          <p:cNvPicPr preferRelativeResize="0"/>
          <p:nvPr/>
        </p:nvPicPr>
        <p:blipFill rotWithShape="1">
          <a:blip r:embed="rId4">
            <a:alphaModFix/>
          </a:blip>
          <a:srcRect l="36163" b="38759"/>
          <a:stretch/>
        </p:blipFill>
        <p:spPr>
          <a:xfrm rot="-5400000">
            <a:off x="8011325" y="4010823"/>
            <a:ext cx="1143650" cy="1121702"/>
          </a:xfrm>
          <a:prstGeom prst="rect">
            <a:avLst/>
          </a:prstGeom>
          <a:noFill/>
          <a:ln>
            <a:noFill/>
          </a:ln>
        </p:spPr>
      </p:pic>
      <p:pic>
        <p:nvPicPr>
          <p:cNvPr id="449" name="Google Shape;449;p40"/>
          <p:cNvPicPr preferRelativeResize="0"/>
          <p:nvPr/>
        </p:nvPicPr>
        <p:blipFill rotWithShape="1">
          <a:blip r:embed="rId5">
            <a:alphaModFix/>
          </a:blip>
          <a:srcRect r="40447" b="35224"/>
          <a:stretch/>
        </p:blipFill>
        <p:spPr>
          <a:xfrm rot="10800000" flipH="1">
            <a:off x="8167400" y="-700"/>
            <a:ext cx="976624" cy="978025"/>
          </a:xfrm>
          <a:prstGeom prst="rect">
            <a:avLst/>
          </a:prstGeom>
          <a:noFill/>
          <a:ln>
            <a:noFill/>
          </a:ln>
        </p:spPr>
      </p:pic>
      <p:pic>
        <p:nvPicPr>
          <p:cNvPr id="450" name="Google Shape;450;p40"/>
          <p:cNvPicPr preferRelativeResize="0"/>
          <p:nvPr/>
        </p:nvPicPr>
        <p:blipFill rotWithShape="1">
          <a:blip r:embed="rId6">
            <a:alphaModFix/>
          </a:blip>
          <a:srcRect/>
          <a:stretch/>
        </p:blipFill>
        <p:spPr>
          <a:xfrm flipH="1">
            <a:off x="7635175" y="3655102"/>
            <a:ext cx="877501" cy="1088025"/>
          </a:xfrm>
          <a:prstGeom prst="rect">
            <a:avLst/>
          </a:prstGeom>
          <a:noFill/>
          <a:ln>
            <a:noFill/>
          </a:ln>
        </p:spPr>
      </p:pic>
      <p:sp>
        <p:nvSpPr>
          <p:cNvPr id="451" name="Google Shape;451;p40"/>
          <p:cNvSpPr txBox="1"/>
          <p:nvPr/>
        </p:nvSpPr>
        <p:spPr>
          <a:xfrm>
            <a:off x="1215175" y="3791450"/>
            <a:ext cx="5554500" cy="1163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i="1">
                <a:solidFill>
                  <a:schemeClr val="lt1"/>
                </a:solidFill>
                <a:latin typeface="Poppins"/>
                <a:ea typeface="Poppins"/>
                <a:cs typeface="Poppins"/>
                <a:sym typeface="Poppins"/>
              </a:rPr>
              <a:t>“Can we have one person speak at a time during the feedback session, please? It is important we get to hear each other.”</a:t>
            </a:r>
            <a:br>
              <a:rPr lang="en" sz="1300" i="1">
                <a:solidFill>
                  <a:schemeClr val="lt1"/>
                </a:solidFill>
                <a:latin typeface="Poppins"/>
                <a:ea typeface="Poppins"/>
                <a:cs typeface="Poppins"/>
                <a:sym typeface="Poppins"/>
              </a:rPr>
            </a:br>
            <a:endParaRPr sz="500" i="1">
              <a:solidFill>
                <a:schemeClr val="lt1"/>
              </a:solidFill>
              <a:latin typeface="Poppins"/>
              <a:ea typeface="Poppins"/>
              <a:cs typeface="Poppins"/>
              <a:sym typeface="Poppins"/>
            </a:endParaRPr>
          </a:p>
          <a:p>
            <a:pPr marL="0" lvl="0" indent="0" algn="l" rtl="0">
              <a:lnSpc>
                <a:spcPct val="115000"/>
              </a:lnSpc>
              <a:spcBef>
                <a:spcPts val="0"/>
              </a:spcBef>
              <a:spcAft>
                <a:spcPts val="0"/>
              </a:spcAft>
              <a:buNone/>
            </a:pPr>
            <a:r>
              <a:rPr lang="en" sz="1300" i="1">
                <a:solidFill>
                  <a:schemeClr val="lt1"/>
                </a:solidFill>
                <a:latin typeface="Poppins"/>
                <a:ea typeface="Poppins"/>
                <a:cs typeface="Poppins"/>
                <a:sym typeface="Poppins"/>
              </a:rPr>
              <a:t>“Let’s make sure we find a way to disagree while still respecting the other person.”</a:t>
            </a:r>
            <a:endParaRPr sz="1300" i="1">
              <a:solidFill>
                <a:schemeClr val="lt1"/>
              </a:solidFill>
              <a:latin typeface="Poppins"/>
              <a:ea typeface="Poppins"/>
              <a:cs typeface="Poppins"/>
              <a:sym typeface="Poppi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p41"/>
          <p:cNvPicPr preferRelativeResize="0"/>
          <p:nvPr/>
        </p:nvPicPr>
        <p:blipFill>
          <a:blip r:embed="rId3">
            <a:alphaModFix/>
          </a:blip>
          <a:stretch>
            <a:fillRect/>
          </a:stretch>
        </p:blipFill>
        <p:spPr>
          <a:xfrm>
            <a:off x="-12" y="0"/>
            <a:ext cx="9144018" cy="5143501"/>
          </a:xfrm>
          <a:prstGeom prst="rect">
            <a:avLst/>
          </a:prstGeom>
          <a:noFill/>
          <a:ln>
            <a:noFill/>
          </a:ln>
        </p:spPr>
      </p:pic>
      <p:grpSp>
        <p:nvGrpSpPr>
          <p:cNvPr id="457" name="Google Shape;457;p41"/>
          <p:cNvGrpSpPr/>
          <p:nvPr/>
        </p:nvGrpSpPr>
        <p:grpSpPr>
          <a:xfrm>
            <a:off x="783675" y="438825"/>
            <a:ext cx="1192706" cy="369472"/>
            <a:chOff x="127817" y="1698904"/>
            <a:chExt cx="1045500" cy="433500"/>
          </a:xfrm>
        </p:grpSpPr>
        <p:sp>
          <p:nvSpPr>
            <p:cNvPr id="458" name="Google Shape;458;p41"/>
            <p:cNvSpPr/>
            <p:nvPr/>
          </p:nvSpPr>
          <p:spPr>
            <a:xfrm>
              <a:off x="127817" y="1732929"/>
              <a:ext cx="1045500" cy="391800"/>
            </a:xfrm>
            <a:prstGeom prst="roundRect">
              <a:avLst>
                <a:gd name="adj" fmla="val 16667"/>
              </a:avLst>
            </a:prstGeom>
            <a:solidFill>
              <a:srgbClr val="F0B35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459" name="Google Shape;459;p41"/>
            <p:cNvSpPr txBox="1"/>
            <p:nvPr/>
          </p:nvSpPr>
          <p:spPr>
            <a:xfrm>
              <a:off x="307493" y="1698904"/>
              <a:ext cx="813300" cy="433500"/>
            </a:xfrm>
            <a:prstGeom prst="rect">
              <a:avLst/>
            </a:prstGeom>
            <a:noFill/>
            <a:ln>
              <a:noFill/>
            </a:ln>
            <a:effectLst>
              <a:outerShdw dist="28575" dir="1200000" algn="bl" rotWithShape="0">
                <a:srgbClr val="303C72"/>
              </a:outerShdw>
            </a:effectLst>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2400">
                  <a:solidFill>
                    <a:schemeClr val="lt1"/>
                  </a:solidFill>
                  <a:latin typeface="Chewy"/>
                  <a:ea typeface="Chewy"/>
                  <a:cs typeface="Chewy"/>
                  <a:sym typeface="Chewy"/>
                </a:rPr>
                <a:t>Be fair</a:t>
              </a:r>
              <a:endParaRPr sz="2400">
                <a:solidFill>
                  <a:schemeClr val="lt1"/>
                </a:solidFill>
                <a:latin typeface="Chewy"/>
                <a:ea typeface="Chewy"/>
                <a:cs typeface="Chewy"/>
                <a:sym typeface="Chewy"/>
              </a:endParaRPr>
            </a:p>
          </p:txBody>
        </p:sp>
      </p:grpSp>
      <p:sp>
        <p:nvSpPr>
          <p:cNvPr id="460" name="Google Shape;460;p41"/>
          <p:cNvSpPr txBox="1"/>
          <p:nvPr/>
        </p:nvSpPr>
        <p:spPr>
          <a:xfrm>
            <a:off x="949500" y="801925"/>
            <a:ext cx="7563300" cy="89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lt1"/>
                </a:solidFill>
                <a:latin typeface="Poppins"/>
                <a:ea typeface="Poppins"/>
                <a:cs typeface="Poppins"/>
                <a:sym typeface="Poppins"/>
              </a:rPr>
              <a:t>Ensure that everyone is treated with respect. A good facilitator does not show favoritism to one person or a group of participants over others. Don’t comment about a person’s gender, sexual identity, religion, or ethnic group.</a:t>
            </a:r>
            <a:endParaRPr>
              <a:solidFill>
                <a:schemeClr val="lt1"/>
              </a:solidFill>
              <a:latin typeface="Poppins"/>
              <a:ea typeface="Poppins"/>
              <a:cs typeface="Poppins"/>
              <a:sym typeface="Poppins"/>
            </a:endParaRPr>
          </a:p>
        </p:txBody>
      </p:sp>
      <p:sp>
        <p:nvSpPr>
          <p:cNvPr id="461" name="Google Shape;461;p41"/>
          <p:cNvSpPr/>
          <p:nvPr/>
        </p:nvSpPr>
        <p:spPr>
          <a:xfrm>
            <a:off x="296058" y="293656"/>
            <a:ext cx="618900" cy="618900"/>
          </a:xfrm>
          <a:prstGeom prst="ellipse">
            <a:avLst/>
          </a:prstGeom>
          <a:solidFill>
            <a:srgbClr val="F0B35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462" name="Google Shape;462;p41"/>
          <p:cNvSpPr/>
          <p:nvPr/>
        </p:nvSpPr>
        <p:spPr>
          <a:xfrm>
            <a:off x="441418" y="436984"/>
            <a:ext cx="328200" cy="328200"/>
          </a:xfrm>
          <a:prstGeom prst="hear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grpSp>
        <p:nvGrpSpPr>
          <p:cNvPr id="463" name="Google Shape;463;p41"/>
          <p:cNvGrpSpPr/>
          <p:nvPr/>
        </p:nvGrpSpPr>
        <p:grpSpPr>
          <a:xfrm>
            <a:off x="783675" y="1846150"/>
            <a:ext cx="3675224" cy="369429"/>
            <a:chOff x="127815" y="1698895"/>
            <a:chExt cx="4945800" cy="433500"/>
          </a:xfrm>
        </p:grpSpPr>
        <p:sp>
          <p:nvSpPr>
            <p:cNvPr id="464" name="Google Shape;464;p41"/>
            <p:cNvSpPr/>
            <p:nvPr/>
          </p:nvSpPr>
          <p:spPr>
            <a:xfrm>
              <a:off x="127815" y="1732925"/>
              <a:ext cx="4945800" cy="391800"/>
            </a:xfrm>
            <a:prstGeom prst="roundRect">
              <a:avLst>
                <a:gd name="adj" fmla="val 16667"/>
              </a:avLst>
            </a:prstGeom>
            <a:solidFill>
              <a:srgbClr val="0D808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465" name="Google Shape;465;p41"/>
            <p:cNvSpPr txBox="1"/>
            <p:nvPr/>
          </p:nvSpPr>
          <p:spPr>
            <a:xfrm>
              <a:off x="411088" y="1698895"/>
              <a:ext cx="4576200" cy="433500"/>
            </a:xfrm>
            <a:prstGeom prst="rect">
              <a:avLst/>
            </a:prstGeom>
            <a:noFill/>
            <a:ln>
              <a:noFill/>
            </a:ln>
            <a:effectLst>
              <a:outerShdw dist="28575" dir="1200000" algn="bl" rotWithShape="0">
                <a:srgbClr val="303C72"/>
              </a:outerShdw>
            </a:effectLst>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2400">
                  <a:solidFill>
                    <a:schemeClr val="lt1"/>
                  </a:solidFill>
                  <a:latin typeface="Chewy"/>
                  <a:ea typeface="Chewy"/>
                  <a:cs typeface="Chewy"/>
                  <a:sym typeface="Chewy"/>
                </a:rPr>
                <a:t>Leave them with a message</a:t>
              </a:r>
              <a:endParaRPr sz="2400">
                <a:solidFill>
                  <a:schemeClr val="lt1"/>
                </a:solidFill>
                <a:latin typeface="Chewy"/>
                <a:ea typeface="Chewy"/>
                <a:cs typeface="Chewy"/>
                <a:sym typeface="Chewy"/>
              </a:endParaRPr>
            </a:p>
          </p:txBody>
        </p:sp>
      </p:grpSp>
      <p:sp>
        <p:nvSpPr>
          <p:cNvPr id="466" name="Google Shape;466;p41"/>
          <p:cNvSpPr txBox="1"/>
          <p:nvPr/>
        </p:nvSpPr>
        <p:spPr>
          <a:xfrm>
            <a:off x="949500" y="2209250"/>
            <a:ext cx="76152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lt1"/>
                </a:solidFill>
                <a:latin typeface="Poppins"/>
                <a:ea typeface="Poppins"/>
                <a:cs typeface="Poppins"/>
                <a:sym typeface="Poppins"/>
              </a:rPr>
              <a:t>What do you want your participants to do and remember? Close each session with a takeaway message and a concrete call to action.</a:t>
            </a:r>
            <a:endParaRPr>
              <a:solidFill>
                <a:schemeClr val="lt1"/>
              </a:solidFill>
              <a:latin typeface="Poppins"/>
              <a:ea typeface="Poppins"/>
              <a:cs typeface="Poppins"/>
              <a:sym typeface="Poppins"/>
            </a:endParaRPr>
          </a:p>
        </p:txBody>
      </p:sp>
      <p:sp>
        <p:nvSpPr>
          <p:cNvPr id="467" name="Google Shape;467;p41"/>
          <p:cNvSpPr/>
          <p:nvPr/>
        </p:nvSpPr>
        <p:spPr>
          <a:xfrm>
            <a:off x="296058" y="1700981"/>
            <a:ext cx="618900" cy="618900"/>
          </a:xfrm>
          <a:prstGeom prst="ellipse">
            <a:avLst/>
          </a:prstGeom>
          <a:solidFill>
            <a:srgbClr val="0D808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468" name="Google Shape;468;p41"/>
          <p:cNvSpPr/>
          <p:nvPr/>
        </p:nvSpPr>
        <p:spPr>
          <a:xfrm>
            <a:off x="441418" y="1844309"/>
            <a:ext cx="328200" cy="328200"/>
          </a:xfrm>
          <a:prstGeom prst="hear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pic>
        <p:nvPicPr>
          <p:cNvPr id="469" name="Google Shape;469;p41"/>
          <p:cNvPicPr preferRelativeResize="0"/>
          <p:nvPr/>
        </p:nvPicPr>
        <p:blipFill rotWithShape="1">
          <a:blip r:embed="rId4">
            <a:alphaModFix/>
          </a:blip>
          <a:srcRect l="36163" b="38759"/>
          <a:stretch/>
        </p:blipFill>
        <p:spPr>
          <a:xfrm rot="-5400000">
            <a:off x="8011325" y="4010823"/>
            <a:ext cx="1143650" cy="1121702"/>
          </a:xfrm>
          <a:prstGeom prst="rect">
            <a:avLst/>
          </a:prstGeom>
          <a:noFill/>
          <a:ln>
            <a:noFill/>
          </a:ln>
        </p:spPr>
      </p:pic>
      <p:pic>
        <p:nvPicPr>
          <p:cNvPr id="470" name="Google Shape;470;p41"/>
          <p:cNvPicPr preferRelativeResize="0"/>
          <p:nvPr/>
        </p:nvPicPr>
        <p:blipFill rotWithShape="1">
          <a:blip r:embed="rId5">
            <a:alphaModFix/>
          </a:blip>
          <a:srcRect r="40447" b="35224"/>
          <a:stretch/>
        </p:blipFill>
        <p:spPr>
          <a:xfrm rot="10800000" flipH="1">
            <a:off x="8167400" y="-700"/>
            <a:ext cx="976624" cy="978025"/>
          </a:xfrm>
          <a:prstGeom prst="rect">
            <a:avLst/>
          </a:prstGeom>
          <a:noFill/>
          <a:ln>
            <a:noFill/>
          </a:ln>
        </p:spPr>
      </p:pic>
      <p:pic>
        <p:nvPicPr>
          <p:cNvPr id="471" name="Google Shape;471;p41"/>
          <p:cNvPicPr preferRelativeResize="0"/>
          <p:nvPr/>
        </p:nvPicPr>
        <p:blipFill rotWithShape="1">
          <a:blip r:embed="rId6">
            <a:alphaModFix/>
          </a:blip>
          <a:srcRect/>
          <a:stretch/>
        </p:blipFill>
        <p:spPr>
          <a:xfrm flipH="1">
            <a:off x="7635175" y="3655102"/>
            <a:ext cx="877501" cy="1088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5"/>
          <p:cNvPicPr preferRelativeResize="0"/>
          <p:nvPr/>
        </p:nvPicPr>
        <p:blipFill>
          <a:blip r:embed="rId3">
            <a:alphaModFix/>
          </a:blip>
          <a:stretch>
            <a:fillRect/>
          </a:stretch>
        </p:blipFill>
        <p:spPr>
          <a:xfrm>
            <a:off x="0" y="0"/>
            <a:ext cx="9144018" cy="5143501"/>
          </a:xfrm>
          <a:prstGeom prst="rect">
            <a:avLst/>
          </a:prstGeom>
          <a:noFill/>
          <a:ln>
            <a:noFill/>
          </a:ln>
        </p:spPr>
      </p:pic>
      <p:pic>
        <p:nvPicPr>
          <p:cNvPr id="81" name="Google Shape;81;p15"/>
          <p:cNvPicPr preferRelativeResize="0"/>
          <p:nvPr/>
        </p:nvPicPr>
        <p:blipFill rotWithShape="1">
          <a:blip r:embed="rId4">
            <a:alphaModFix/>
          </a:blip>
          <a:srcRect l="2588" t="63178" r="2579" b="-6982"/>
          <a:stretch/>
        </p:blipFill>
        <p:spPr>
          <a:xfrm>
            <a:off x="0" y="0"/>
            <a:ext cx="9144003" cy="2571750"/>
          </a:xfrm>
          <a:prstGeom prst="rect">
            <a:avLst/>
          </a:prstGeom>
          <a:noFill/>
          <a:ln>
            <a:noFill/>
          </a:ln>
        </p:spPr>
      </p:pic>
      <p:sp>
        <p:nvSpPr>
          <p:cNvPr id="82" name="Google Shape;82;p15"/>
          <p:cNvSpPr txBox="1"/>
          <p:nvPr/>
        </p:nvSpPr>
        <p:spPr>
          <a:xfrm>
            <a:off x="965100" y="176875"/>
            <a:ext cx="7213800" cy="1000500"/>
          </a:xfrm>
          <a:prstGeom prst="rect">
            <a:avLst/>
          </a:prstGeom>
          <a:noFill/>
          <a:ln>
            <a:noFill/>
          </a:ln>
          <a:effectLst>
            <a:outerShdw dist="76200" dir="1200000" algn="bl" rotWithShape="0">
              <a:srgbClr val="303C72"/>
            </a:outerShdw>
          </a:effectLst>
        </p:spPr>
        <p:txBody>
          <a:bodyPr spcFirstLastPara="1" wrap="square" lIns="0" tIns="0" rIns="0" bIns="0" anchor="ctr" anchorCtr="0">
            <a:noAutofit/>
          </a:bodyPr>
          <a:lstStyle/>
          <a:p>
            <a:pPr marL="0" lvl="0" indent="0" algn="ctr" rtl="0">
              <a:lnSpc>
                <a:spcPct val="100000"/>
              </a:lnSpc>
              <a:spcBef>
                <a:spcPts val="0"/>
              </a:spcBef>
              <a:spcAft>
                <a:spcPts val="0"/>
              </a:spcAft>
              <a:buNone/>
            </a:pPr>
            <a:r>
              <a:rPr lang="en" sz="6000">
                <a:solidFill>
                  <a:schemeClr val="lt1"/>
                </a:solidFill>
                <a:latin typeface="Chewy"/>
                <a:ea typeface="Chewy"/>
                <a:cs typeface="Chewy"/>
                <a:sym typeface="Chewy"/>
              </a:rPr>
              <a:t>Tips for Facilitators</a:t>
            </a:r>
            <a:endParaRPr sz="6000">
              <a:solidFill>
                <a:schemeClr val="lt1"/>
              </a:solidFill>
              <a:latin typeface="Chewy"/>
              <a:ea typeface="Chewy"/>
              <a:cs typeface="Chewy"/>
              <a:sym typeface="Chewy"/>
            </a:endParaRPr>
          </a:p>
        </p:txBody>
      </p:sp>
      <p:pic>
        <p:nvPicPr>
          <p:cNvPr id="83" name="Google Shape;83;p15"/>
          <p:cNvPicPr preferRelativeResize="0"/>
          <p:nvPr/>
        </p:nvPicPr>
        <p:blipFill rotWithShape="1">
          <a:blip r:embed="rId5">
            <a:alphaModFix/>
          </a:blip>
          <a:srcRect b="8189"/>
          <a:stretch/>
        </p:blipFill>
        <p:spPr>
          <a:xfrm>
            <a:off x="186735" y="1329775"/>
            <a:ext cx="8770529" cy="38137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p42"/>
          <p:cNvPicPr preferRelativeResize="0"/>
          <p:nvPr/>
        </p:nvPicPr>
        <p:blipFill rotWithShape="1">
          <a:blip r:embed="rId3">
            <a:alphaModFix/>
          </a:blip>
          <a:srcRect/>
          <a:stretch/>
        </p:blipFill>
        <p:spPr>
          <a:xfrm>
            <a:off x="0" y="0"/>
            <a:ext cx="9144018" cy="5143501"/>
          </a:xfrm>
          <a:prstGeom prst="rect">
            <a:avLst/>
          </a:prstGeom>
          <a:noFill/>
          <a:ln>
            <a:noFill/>
          </a:ln>
        </p:spPr>
      </p:pic>
      <p:sp>
        <p:nvSpPr>
          <p:cNvPr id="477" name="Google Shape;477;p42"/>
          <p:cNvSpPr/>
          <p:nvPr/>
        </p:nvSpPr>
        <p:spPr>
          <a:xfrm>
            <a:off x="1010225" y="1322400"/>
            <a:ext cx="7123500" cy="2522700"/>
          </a:xfrm>
          <a:prstGeom prst="roundRect">
            <a:avLst>
              <a:gd name="adj" fmla="val 8559"/>
            </a:avLst>
          </a:prstGeom>
          <a:solidFill>
            <a:srgbClr val="FCBD6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8" name="Google Shape;478;p42"/>
          <p:cNvPicPr preferRelativeResize="0"/>
          <p:nvPr/>
        </p:nvPicPr>
        <p:blipFill rotWithShape="1">
          <a:blip r:embed="rId4">
            <a:alphaModFix/>
          </a:blip>
          <a:srcRect l="16712" t="16949" r="-5467" b="-1694"/>
          <a:stretch/>
        </p:blipFill>
        <p:spPr>
          <a:xfrm rot="-5400000">
            <a:off x="45325" y="3505675"/>
            <a:ext cx="1597325" cy="1663875"/>
          </a:xfrm>
          <a:prstGeom prst="rect">
            <a:avLst/>
          </a:prstGeom>
          <a:noFill/>
          <a:ln>
            <a:noFill/>
          </a:ln>
        </p:spPr>
      </p:pic>
      <p:pic>
        <p:nvPicPr>
          <p:cNvPr id="479" name="Google Shape;479;p42"/>
          <p:cNvPicPr preferRelativeResize="0"/>
          <p:nvPr/>
        </p:nvPicPr>
        <p:blipFill rotWithShape="1">
          <a:blip r:embed="rId5">
            <a:alphaModFix/>
          </a:blip>
          <a:srcRect t="9305" r="18019"/>
          <a:stretch/>
        </p:blipFill>
        <p:spPr>
          <a:xfrm>
            <a:off x="7886800" y="0"/>
            <a:ext cx="1257225" cy="1398601"/>
          </a:xfrm>
          <a:prstGeom prst="rect">
            <a:avLst/>
          </a:prstGeom>
          <a:noFill/>
          <a:ln>
            <a:noFill/>
          </a:ln>
        </p:spPr>
      </p:pic>
      <p:sp>
        <p:nvSpPr>
          <p:cNvPr id="480" name="Google Shape;480;p42"/>
          <p:cNvSpPr txBox="1"/>
          <p:nvPr/>
        </p:nvSpPr>
        <p:spPr>
          <a:xfrm>
            <a:off x="1344900" y="323875"/>
            <a:ext cx="6454200" cy="892800"/>
          </a:xfrm>
          <a:prstGeom prst="rect">
            <a:avLst/>
          </a:prstGeom>
          <a:noFill/>
          <a:ln>
            <a:noFill/>
          </a:ln>
          <a:effectLst>
            <a:outerShdw dist="66675" dir="1200000" algn="bl" rotWithShape="0">
              <a:srgbClr val="EE5C61"/>
            </a:outerShdw>
          </a:effectLst>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800"/>
              <a:buFont typeface="Arial"/>
              <a:buNone/>
            </a:pPr>
            <a:r>
              <a:rPr lang="en" sz="5800" b="0" i="0" u="none" strike="noStrike" cap="none">
                <a:solidFill>
                  <a:schemeClr val="lt1"/>
                </a:solidFill>
                <a:latin typeface="Chewy"/>
                <a:ea typeface="Chewy"/>
                <a:cs typeface="Chewy"/>
                <a:sym typeface="Chewy"/>
              </a:rPr>
              <a:t>Remember</a:t>
            </a:r>
            <a:endParaRPr sz="5800" b="0" i="0" u="none" strike="noStrike" cap="none">
              <a:solidFill>
                <a:schemeClr val="lt1"/>
              </a:solidFill>
              <a:latin typeface="Chewy"/>
              <a:ea typeface="Chewy"/>
              <a:cs typeface="Chewy"/>
              <a:sym typeface="Chewy"/>
            </a:endParaRPr>
          </a:p>
        </p:txBody>
      </p:sp>
      <p:sp>
        <p:nvSpPr>
          <p:cNvPr id="481" name="Google Shape;481;p42"/>
          <p:cNvSpPr txBox="1"/>
          <p:nvPr/>
        </p:nvSpPr>
        <p:spPr>
          <a:xfrm>
            <a:off x="1094675" y="1601700"/>
            <a:ext cx="6954600" cy="2031900"/>
          </a:xfrm>
          <a:prstGeom prst="rect">
            <a:avLst/>
          </a:prstGeom>
          <a:noFill/>
          <a:ln>
            <a:noFill/>
          </a:ln>
        </p:spPr>
        <p:txBody>
          <a:bodyPr spcFirstLastPara="1" wrap="square" lIns="91425" tIns="91425" rIns="91425" bIns="91425" anchor="t" anchorCtr="0">
            <a:spAutoFit/>
          </a:bodyPr>
          <a:lstStyle/>
          <a:p>
            <a:pPr marL="457200" marR="0" lvl="0" indent="-323850" algn="l" rtl="0">
              <a:lnSpc>
                <a:spcPct val="150000"/>
              </a:lnSpc>
              <a:spcBef>
                <a:spcPts val="0"/>
              </a:spcBef>
              <a:spcAft>
                <a:spcPts val="0"/>
              </a:spcAft>
              <a:buClr>
                <a:srgbClr val="262626"/>
              </a:buClr>
              <a:buSzPts val="1500"/>
              <a:buFont typeface="Poppins"/>
              <a:buAutoNum type="arabicPeriod"/>
            </a:pPr>
            <a:r>
              <a:rPr lang="en" sz="1500">
                <a:latin typeface="Poppins"/>
                <a:ea typeface="Poppins"/>
                <a:cs typeface="Poppins"/>
                <a:sym typeface="Poppins"/>
              </a:rPr>
              <a:t>Effective facilitators are also good listeners. Focus on what the other person is saying instead of what you want to say.</a:t>
            </a:r>
            <a:endParaRPr sz="1500">
              <a:latin typeface="Poppins"/>
              <a:ea typeface="Poppins"/>
              <a:cs typeface="Poppins"/>
              <a:sym typeface="Poppins"/>
            </a:endParaRPr>
          </a:p>
          <a:p>
            <a:pPr marL="457200" marR="0" lvl="0" indent="0" algn="l" rtl="0">
              <a:lnSpc>
                <a:spcPct val="150000"/>
              </a:lnSpc>
              <a:spcBef>
                <a:spcPts val="0"/>
              </a:spcBef>
              <a:spcAft>
                <a:spcPts val="0"/>
              </a:spcAft>
              <a:buNone/>
            </a:pPr>
            <a:endParaRPr sz="1000">
              <a:latin typeface="Poppins"/>
              <a:ea typeface="Poppins"/>
              <a:cs typeface="Poppins"/>
              <a:sym typeface="Poppins"/>
            </a:endParaRPr>
          </a:p>
          <a:p>
            <a:pPr marL="457200" marR="0" lvl="0" indent="-323850" algn="l" rtl="0">
              <a:lnSpc>
                <a:spcPct val="150000"/>
              </a:lnSpc>
              <a:spcBef>
                <a:spcPts val="0"/>
              </a:spcBef>
              <a:spcAft>
                <a:spcPts val="0"/>
              </a:spcAft>
              <a:buSzPts val="1500"/>
              <a:buFont typeface="Poppins"/>
              <a:buAutoNum type="arabicPeriod"/>
            </a:pPr>
            <a:r>
              <a:rPr lang="en" sz="1500">
                <a:latin typeface="Poppins"/>
                <a:ea typeface="Poppins"/>
                <a:cs typeface="Poppins"/>
                <a:sym typeface="Poppins"/>
              </a:rPr>
              <a:t>Your role as Youth Health Influencer is to connect your peers to appropriate resources that can provide proper counseling or treatment. You are NOT counselors or health care providers.</a:t>
            </a:r>
            <a:endParaRPr sz="1500">
              <a:latin typeface="Poppins"/>
              <a:ea typeface="Poppins"/>
              <a:cs typeface="Poppins"/>
              <a:sym typeface="Poppi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486" name="Google Shape;486;p43"/>
          <p:cNvPicPr preferRelativeResize="0"/>
          <p:nvPr/>
        </p:nvPicPr>
        <p:blipFill>
          <a:blip r:embed="rId3">
            <a:alphaModFix/>
          </a:blip>
          <a:stretch>
            <a:fillRect/>
          </a:stretch>
        </p:blipFill>
        <p:spPr>
          <a:xfrm>
            <a:off x="0" y="0"/>
            <a:ext cx="9144018" cy="5143501"/>
          </a:xfrm>
          <a:prstGeom prst="rect">
            <a:avLst/>
          </a:prstGeom>
          <a:noFill/>
          <a:ln>
            <a:noFill/>
          </a:ln>
        </p:spPr>
      </p:pic>
      <p:pic>
        <p:nvPicPr>
          <p:cNvPr id="487" name="Google Shape;487;p43"/>
          <p:cNvPicPr preferRelativeResize="0"/>
          <p:nvPr/>
        </p:nvPicPr>
        <p:blipFill rotWithShape="1">
          <a:blip r:embed="rId4">
            <a:alphaModFix/>
          </a:blip>
          <a:srcRect l="2588" t="63178" r="2579" b="-6982"/>
          <a:stretch/>
        </p:blipFill>
        <p:spPr>
          <a:xfrm>
            <a:off x="0" y="0"/>
            <a:ext cx="9144003" cy="2571750"/>
          </a:xfrm>
          <a:prstGeom prst="rect">
            <a:avLst/>
          </a:prstGeom>
          <a:noFill/>
          <a:ln>
            <a:noFill/>
          </a:ln>
        </p:spPr>
      </p:pic>
      <p:sp>
        <p:nvSpPr>
          <p:cNvPr id="488" name="Google Shape;488;p43"/>
          <p:cNvSpPr txBox="1"/>
          <p:nvPr/>
        </p:nvSpPr>
        <p:spPr>
          <a:xfrm>
            <a:off x="965100" y="268775"/>
            <a:ext cx="7213800" cy="1000500"/>
          </a:xfrm>
          <a:prstGeom prst="rect">
            <a:avLst/>
          </a:prstGeom>
          <a:noFill/>
          <a:ln>
            <a:noFill/>
          </a:ln>
          <a:effectLst>
            <a:outerShdw dist="76200" dir="1200000" algn="bl" rotWithShape="0">
              <a:srgbClr val="303C72"/>
            </a:outerShdw>
          </a:effectLst>
        </p:spPr>
        <p:txBody>
          <a:bodyPr spcFirstLastPara="1" wrap="square" lIns="0" tIns="0" rIns="0" bIns="0" anchor="ctr" anchorCtr="0">
            <a:noAutofit/>
          </a:bodyPr>
          <a:lstStyle/>
          <a:p>
            <a:pPr marL="0" lvl="0" indent="0" algn="ctr" rtl="0">
              <a:lnSpc>
                <a:spcPct val="80000"/>
              </a:lnSpc>
              <a:spcBef>
                <a:spcPts val="0"/>
              </a:spcBef>
              <a:spcAft>
                <a:spcPts val="0"/>
              </a:spcAft>
              <a:buNone/>
            </a:pPr>
            <a:r>
              <a:rPr lang="en" sz="5000">
                <a:solidFill>
                  <a:schemeClr val="lt1"/>
                </a:solidFill>
                <a:latin typeface="Chewy"/>
                <a:ea typeface="Chewy"/>
                <a:cs typeface="Chewy"/>
                <a:sym typeface="Chewy"/>
              </a:rPr>
              <a:t>Session 5: Let’s Practice!</a:t>
            </a:r>
            <a:endParaRPr sz="5000">
              <a:solidFill>
                <a:schemeClr val="lt1"/>
              </a:solidFill>
              <a:latin typeface="Chewy"/>
              <a:ea typeface="Chewy"/>
              <a:cs typeface="Chewy"/>
              <a:sym typeface="Chewy"/>
            </a:endParaRPr>
          </a:p>
        </p:txBody>
      </p:sp>
      <p:pic>
        <p:nvPicPr>
          <p:cNvPr id="489" name="Google Shape;489;p43"/>
          <p:cNvPicPr preferRelativeResize="0"/>
          <p:nvPr/>
        </p:nvPicPr>
        <p:blipFill rotWithShape="1">
          <a:blip r:embed="rId5">
            <a:alphaModFix/>
          </a:blip>
          <a:srcRect b="8189"/>
          <a:stretch/>
        </p:blipFill>
        <p:spPr>
          <a:xfrm>
            <a:off x="186735" y="1329775"/>
            <a:ext cx="8770529" cy="38137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Google Shape;494;p44"/>
          <p:cNvPicPr preferRelativeResize="0"/>
          <p:nvPr/>
        </p:nvPicPr>
        <p:blipFill>
          <a:blip r:embed="rId3">
            <a:alphaModFix/>
          </a:blip>
          <a:stretch>
            <a:fillRect/>
          </a:stretch>
        </p:blipFill>
        <p:spPr>
          <a:xfrm>
            <a:off x="0" y="0"/>
            <a:ext cx="9144018" cy="5143501"/>
          </a:xfrm>
          <a:prstGeom prst="rect">
            <a:avLst/>
          </a:prstGeom>
          <a:noFill/>
          <a:ln>
            <a:noFill/>
          </a:ln>
        </p:spPr>
      </p:pic>
      <p:pic>
        <p:nvPicPr>
          <p:cNvPr id="495" name="Google Shape;495;p44"/>
          <p:cNvPicPr preferRelativeResize="0"/>
          <p:nvPr/>
        </p:nvPicPr>
        <p:blipFill rotWithShape="1">
          <a:blip r:embed="rId4">
            <a:alphaModFix/>
          </a:blip>
          <a:srcRect l="2588" t="63178" r="2579" b="-6982"/>
          <a:stretch/>
        </p:blipFill>
        <p:spPr>
          <a:xfrm>
            <a:off x="0" y="0"/>
            <a:ext cx="9144003" cy="2571750"/>
          </a:xfrm>
          <a:prstGeom prst="rect">
            <a:avLst/>
          </a:prstGeom>
          <a:noFill/>
          <a:ln>
            <a:noFill/>
          </a:ln>
        </p:spPr>
      </p:pic>
      <p:sp>
        <p:nvSpPr>
          <p:cNvPr id="496" name="Google Shape;496;p44"/>
          <p:cNvSpPr txBox="1"/>
          <p:nvPr/>
        </p:nvSpPr>
        <p:spPr>
          <a:xfrm>
            <a:off x="965100" y="268775"/>
            <a:ext cx="7213800" cy="1000500"/>
          </a:xfrm>
          <a:prstGeom prst="rect">
            <a:avLst/>
          </a:prstGeom>
          <a:noFill/>
          <a:ln>
            <a:noFill/>
          </a:ln>
          <a:effectLst>
            <a:outerShdw dist="76200" dir="1200000" algn="bl" rotWithShape="0">
              <a:srgbClr val="303C72"/>
            </a:outerShdw>
          </a:effectLst>
        </p:spPr>
        <p:txBody>
          <a:bodyPr spcFirstLastPara="1" wrap="square" lIns="0" tIns="0" rIns="0" bIns="0" anchor="ctr" anchorCtr="0">
            <a:noAutofit/>
          </a:bodyPr>
          <a:lstStyle/>
          <a:p>
            <a:pPr marL="0" lvl="0" indent="0" algn="ctr" rtl="0">
              <a:lnSpc>
                <a:spcPct val="80000"/>
              </a:lnSpc>
              <a:spcBef>
                <a:spcPts val="0"/>
              </a:spcBef>
              <a:spcAft>
                <a:spcPts val="0"/>
              </a:spcAft>
              <a:buNone/>
            </a:pPr>
            <a:r>
              <a:rPr lang="en" sz="5000">
                <a:solidFill>
                  <a:schemeClr val="lt1"/>
                </a:solidFill>
                <a:latin typeface="Chewy"/>
                <a:ea typeface="Chewy"/>
                <a:cs typeface="Chewy"/>
                <a:sym typeface="Chewy"/>
              </a:rPr>
              <a:t>Session 6: Action Planning</a:t>
            </a:r>
            <a:endParaRPr sz="5000">
              <a:solidFill>
                <a:schemeClr val="lt1"/>
              </a:solidFill>
              <a:latin typeface="Chewy"/>
              <a:ea typeface="Chewy"/>
              <a:cs typeface="Chewy"/>
              <a:sym typeface="Chewy"/>
            </a:endParaRPr>
          </a:p>
        </p:txBody>
      </p:sp>
      <p:pic>
        <p:nvPicPr>
          <p:cNvPr id="497" name="Google Shape;497;p44"/>
          <p:cNvPicPr preferRelativeResize="0"/>
          <p:nvPr/>
        </p:nvPicPr>
        <p:blipFill rotWithShape="1">
          <a:blip r:embed="rId5">
            <a:alphaModFix/>
          </a:blip>
          <a:srcRect b="8189"/>
          <a:stretch/>
        </p:blipFill>
        <p:spPr>
          <a:xfrm>
            <a:off x="186735" y="1329775"/>
            <a:ext cx="8770529" cy="38137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Google Shape;502;p45"/>
          <p:cNvPicPr preferRelativeResize="0"/>
          <p:nvPr/>
        </p:nvPicPr>
        <p:blipFill rotWithShape="1">
          <a:blip r:embed="rId3">
            <a:alphaModFix/>
          </a:blip>
          <a:srcRect/>
          <a:stretch/>
        </p:blipFill>
        <p:spPr>
          <a:xfrm>
            <a:off x="0" y="0"/>
            <a:ext cx="9144003" cy="5143496"/>
          </a:xfrm>
          <a:prstGeom prst="rect">
            <a:avLst/>
          </a:prstGeom>
          <a:noFill/>
          <a:ln>
            <a:noFill/>
          </a:ln>
        </p:spPr>
      </p:pic>
      <p:pic>
        <p:nvPicPr>
          <p:cNvPr id="503" name="Google Shape;503;p45"/>
          <p:cNvPicPr preferRelativeResize="0"/>
          <p:nvPr/>
        </p:nvPicPr>
        <p:blipFill rotWithShape="1">
          <a:blip r:embed="rId4">
            <a:alphaModFix/>
          </a:blip>
          <a:srcRect l="7106" b="24511"/>
          <a:stretch/>
        </p:blipFill>
        <p:spPr>
          <a:xfrm>
            <a:off x="0" y="1209200"/>
            <a:ext cx="2761050" cy="3934300"/>
          </a:xfrm>
          <a:prstGeom prst="rect">
            <a:avLst/>
          </a:prstGeom>
          <a:noFill/>
          <a:ln>
            <a:noFill/>
          </a:ln>
        </p:spPr>
      </p:pic>
      <p:sp>
        <p:nvSpPr>
          <p:cNvPr id="504" name="Google Shape;504;p45"/>
          <p:cNvSpPr txBox="1"/>
          <p:nvPr/>
        </p:nvSpPr>
        <p:spPr>
          <a:xfrm>
            <a:off x="3056125" y="311833"/>
            <a:ext cx="5576700" cy="923400"/>
          </a:xfrm>
          <a:prstGeom prst="rect">
            <a:avLst/>
          </a:prstGeom>
          <a:noFill/>
          <a:ln>
            <a:noFill/>
          </a:ln>
          <a:effectLst>
            <a:outerShdw dist="57150" dir="1200000" algn="bl" rotWithShape="0">
              <a:srgbClr val="EE5C61"/>
            </a:outerShdw>
          </a:effectLst>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chemeClr val="lt1"/>
                </a:solidFill>
                <a:latin typeface="Chewy"/>
                <a:ea typeface="Chewy"/>
                <a:cs typeface="Chewy"/>
                <a:sym typeface="Chewy"/>
              </a:rPr>
              <a:t>Let’s take action!</a:t>
            </a:r>
            <a:endParaRPr sz="6000" b="0" i="0" u="none" strike="noStrike" cap="none">
              <a:solidFill>
                <a:schemeClr val="lt1"/>
              </a:solidFill>
              <a:latin typeface="Chewy"/>
              <a:ea typeface="Chewy"/>
              <a:cs typeface="Chewy"/>
              <a:sym typeface="Chewy"/>
            </a:endParaRPr>
          </a:p>
        </p:txBody>
      </p:sp>
      <p:pic>
        <p:nvPicPr>
          <p:cNvPr id="505" name="Google Shape;505;p45"/>
          <p:cNvPicPr preferRelativeResize="0"/>
          <p:nvPr/>
        </p:nvPicPr>
        <p:blipFill rotWithShape="1">
          <a:blip r:embed="rId5">
            <a:alphaModFix/>
          </a:blip>
          <a:srcRect r="32304"/>
          <a:stretch/>
        </p:blipFill>
        <p:spPr>
          <a:xfrm rot="5400000" flipH="1">
            <a:off x="571434" y="-204639"/>
            <a:ext cx="1069550" cy="1478824"/>
          </a:xfrm>
          <a:prstGeom prst="rect">
            <a:avLst/>
          </a:prstGeom>
          <a:noFill/>
          <a:ln>
            <a:noFill/>
          </a:ln>
        </p:spPr>
      </p:pic>
      <p:sp>
        <p:nvSpPr>
          <p:cNvPr id="506" name="Google Shape;506;p45"/>
          <p:cNvSpPr/>
          <p:nvPr/>
        </p:nvSpPr>
        <p:spPr>
          <a:xfrm>
            <a:off x="2777092" y="1331751"/>
            <a:ext cx="6222000" cy="3531900"/>
          </a:xfrm>
          <a:prstGeom prst="roundRect">
            <a:avLst>
              <a:gd name="adj" fmla="val 8559"/>
            </a:avLst>
          </a:prstGeom>
          <a:solidFill>
            <a:srgbClr val="F16A5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7" name="Google Shape;507;p45"/>
          <p:cNvSpPr txBox="1"/>
          <p:nvPr/>
        </p:nvSpPr>
        <p:spPr>
          <a:xfrm>
            <a:off x="3109675" y="1576525"/>
            <a:ext cx="5469600" cy="29799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lt1"/>
              </a:buClr>
              <a:buSzPts val="1600"/>
              <a:buFont typeface="Poppins"/>
              <a:buChar char="●"/>
            </a:pPr>
            <a:r>
              <a:rPr lang="en" sz="1600">
                <a:solidFill>
                  <a:schemeClr val="lt1"/>
                </a:solidFill>
                <a:latin typeface="Poppins"/>
                <a:ea typeface="Poppins"/>
                <a:cs typeface="Poppins"/>
                <a:sym typeface="Poppins"/>
              </a:rPr>
              <a:t>Who do you want in your audience? How will you invite them?</a:t>
            </a:r>
            <a:endParaRPr sz="1600">
              <a:solidFill>
                <a:schemeClr val="lt1"/>
              </a:solidFill>
              <a:latin typeface="Poppins"/>
              <a:ea typeface="Poppins"/>
              <a:cs typeface="Poppins"/>
              <a:sym typeface="Poppins"/>
            </a:endParaRPr>
          </a:p>
          <a:p>
            <a:pPr marL="457200" lvl="0" indent="-330200" algn="l" rtl="0">
              <a:lnSpc>
                <a:spcPct val="115000"/>
              </a:lnSpc>
              <a:spcBef>
                <a:spcPts val="0"/>
              </a:spcBef>
              <a:spcAft>
                <a:spcPts val="0"/>
              </a:spcAft>
              <a:buClr>
                <a:schemeClr val="lt1"/>
              </a:buClr>
              <a:buSzPts val="1600"/>
              <a:buFont typeface="Poppins"/>
              <a:buChar char="●"/>
            </a:pPr>
            <a:r>
              <a:rPr lang="en" sz="1600">
                <a:solidFill>
                  <a:schemeClr val="lt1"/>
                </a:solidFill>
                <a:latin typeface="Poppins"/>
                <a:ea typeface="Poppins"/>
                <a:cs typeface="Poppins"/>
                <a:sym typeface="Poppins"/>
              </a:rPr>
              <a:t>Which health issue do you want to tackle? Which short session would you like to conduct?</a:t>
            </a:r>
            <a:endParaRPr sz="1600">
              <a:solidFill>
                <a:schemeClr val="lt1"/>
              </a:solidFill>
              <a:latin typeface="Poppins"/>
              <a:ea typeface="Poppins"/>
              <a:cs typeface="Poppins"/>
              <a:sym typeface="Poppins"/>
            </a:endParaRPr>
          </a:p>
          <a:p>
            <a:pPr marL="457200" lvl="0" indent="-330200" algn="l" rtl="0">
              <a:lnSpc>
                <a:spcPct val="115000"/>
              </a:lnSpc>
              <a:spcBef>
                <a:spcPts val="0"/>
              </a:spcBef>
              <a:spcAft>
                <a:spcPts val="0"/>
              </a:spcAft>
              <a:buClr>
                <a:schemeClr val="lt1"/>
              </a:buClr>
              <a:buSzPts val="1600"/>
              <a:buFont typeface="Poppins"/>
              <a:buChar char="●"/>
            </a:pPr>
            <a:r>
              <a:rPr lang="en" sz="1600">
                <a:solidFill>
                  <a:schemeClr val="lt1"/>
                </a:solidFill>
                <a:latin typeface="Poppins"/>
                <a:ea typeface="Poppins"/>
                <a:cs typeface="Poppins"/>
                <a:sym typeface="Poppins"/>
              </a:rPr>
              <a:t>What resources will you need?</a:t>
            </a:r>
            <a:endParaRPr sz="1600">
              <a:solidFill>
                <a:schemeClr val="lt1"/>
              </a:solidFill>
              <a:latin typeface="Poppins"/>
              <a:ea typeface="Poppins"/>
              <a:cs typeface="Poppins"/>
              <a:sym typeface="Poppins"/>
            </a:endParaRPr>
          </a:p>
          <a:p>
            <a:pPr marL="457200" lvl="0" indent="-330200" algn="l" rtl="0">
              <a:lnSpc>
                <a:spcPct val="115000"/>
              </a:lnSpc>
              <a:spcBef>
                <a:spcPts val="0"/>
              </a:spcBef>
              <a:spcAft>
                <a:spcPts val="0"/>
              </a:spcAft>
              <a:buClr>
                <a:schemeClr val="lt1"/>
              </a:buClr>
              <a:buSzPts val="1600"/>
              <a:buFont typeface="Poppins"/>
              <a:buChar char="●"/>
            </a:pPr>
            <a:r>
              <a:rPr lang="en" sz="1600">
                <a:solidFill>
                  <a:schemeClr val="lt1"/>
                </a:solidFill>
                <a:latin typeface="Poppins"/>
                <a:ea typeface="Poppins"/>
                <a:cs typeface="Poppins"/>
                <a:sym typeface="Poppins"/>
              </a:rPr>
              <a:t>Where can you do this?</a:t>
            </a:r>
            <a:endParaRPr sz="1600">
              <a:solidFill>
                <a:schemeClr val="lt1"/>
              </a:solidFill>
              <a:latin typeface="Poppins"/>
              <a:ea typeface="Poppins"/>
              <a:cs typeface="Poppins"/>
              <a:sym typeface="Poppins"/>
            </a:endParaRPr>
          </a:p>
          <a:p>
            <a:pPr marL="457200" lvl="0" indent="-330200" algn="l" rtl="0">
              <a:lnSpc>
                <a:spcPct val="115000"/>
              </a:lnSpc>
              <a:spcBef>
                <a:spcPts val="0"/>
              </a:spcBef>
              <a:spcAft>
                <a:spcPts val="0"/>
              </a:spcAft>
              <a:buClr>
                <a:schemeClr val="lt1"/>
              </a:buClr>
              <a:buSzPts val="1600"/>
              <a:buFont typeface="Poppins"/>
              <a:buChar char="●"/>
            </a:pPr>
            <a:r>
              <a:rPr lang="en" sz="1600">
                <a:solidFill>
                  <a:schemeClr val="lt1"/>
                </a:solidFill>
                <a:latin typeface="Poppins"/>
                <a:ea typeface="Poppins"/>
                <a:cs typeface="Poppins"/>
                <a:sym typeface="Poppins"/>
              </a:rPr>
              <a:t>When do you plan to conduct this activity?</a:t>
            </a:r>
            <a:endParaRPr sz="1600">
              <a:solidFill>
                <a:schemeClr val="lt1"/>
              </a:solidFill>
              <a:latin typeface="Poppins"/>
              <a:ea typeface="Poppins"/>
              <a:cs typeface="Poppins"/>
              <a:sym typeface="Poppins"/>
            </a:endParaRPr>
          </a:p>
          <a:p>
            <a:pPr marL="457200" lvl="0" indent="-330200" algn="l" rtl="0">
              <a:lnSpc>
                <a:spcPct val="115000"/>
              </a:lnSpc>
              <a:spcBef>
                <a:spcPts val="0"/>
              </a:spcBef>
              <a:spcAft>
                <a:spcPts val="0"/>
              </a:spcAft>
              <a:buClr>
                <a:schemeClr val="lt1"/>
              </a:buClr>
              <a:buSzPts val="1600"/>
              <a:buFont typeface="Poppins"/>
              <a:buChar char="●"/>
            </a:pPr>
            <a:r>
              <a:rPr lang="en" sz="1600">
                <a:solidFill>
                  <a:schemeClr val="lt1"/>
                </a:solidFill>
                <a:latin typeface="Poppins"/>
                <a:ea typeface="Poppins"/>
                <a:cs typeface="Poppins"/>
                <a:sym typeface="Poppins"/>
              </a:rPr>
              <a:t>Whose help do you need?</a:t>
            </a:r>
            <a:endParaRPr sz="1600">
              <a:solidFill>
                <a:schemeClr val="lt1"/>
              </a:solidFill>
              <a:latin typeface="Poppins"/>
              <a:ea typeface="Poppins"/>
              <a:cs typeface="Poppins"/>
              <a:sym typeface="Poppins"/>
            </a:endParaRPr>
          </a:p>
          <a:p>
            <a:pPr marL="457200" lvl="0" indent="-330200" algn="l" rtl="0">
              <a:lnSpc>
                <a:spcPct val="115000"/>
              </a:lnSpc>
              <a:spcBef>
                <a:spcPts val="0"/>
              </a:spcBef>
              <a:spcAft>
                <a:spcPts val="0"/>
              </a:spcAft>
              <a:buClr>
                <a:schemeClr val="lt1"/>
              </a:buClr>
              <a:buSzPts val="1600"/>
              <a:buFont typeface="Poppins"/>
              <a:buChar char="●"/>
            </a:pPr>
            <a:r>
              <a:rPr lang="en" sz="1600">
                <a:solidFill>
                  <a:schemeClr val="lt1"/>
                </a:solidFill>
                <a:latin typeface="Poppins"/>
                <a:ea typeface="Poppins"/>
                <a:cs typeface="Poppins"/>
                <a:sym typeface="Poppins"/>
              </a:rPr>
              <a:t>Can this be included in another activity?</a:t>
            </a:r>
            <a:endParaRPr sz="1600">
              <a:solidFill>
                <a:schemeClr val="lt1"/>
              </a:solidFill>
              <a:latin typeface="Poppins"/>
              <a:ea typeface="Poppins"/>
              <a:cs typeface="Poppins"/>
              <a:sym typeface="Poppins"/>
            </a:endParaRPr>
          </a:p>
          <a:p>
            <a:pPr marL="457200" lvl="0" indent="-330200" algn="l" rtl="0">
              <a:lnSpc>
                <a:spcPct val="115000"/>
              </a:lnSpc>
              <a:spcBef>
                <a:spcPts val="0"/>
              </a:spcBef>
              <a:spcAft>
                <a:spcPts val="0"/>
              </a:spcAft>
              <a:buClr>
                <a:schemeClr val="lt1"/>
              </a:buClr>
              <a:buSzPts val="1600"/>
              <a:buFont typeface="Poppins"/>
              <a:buChar char="●"/>
            </a:pPr>
            <a:r>
              <a:rPr lang="en" sz="1600">
                <a:solidFill>
                  <a:schemeClr val="lt1"/>
                </a:solidFill>
                <a:latin typeface="Poppins"/>
                <a:ea typeface="Poppins"/>
                <a:cs typeface="Poppins"/>
                <a:sym typeface="Poppins"/>
              </a:rPr>
              <a:t>Do you need a resource speaker?</a:t>
            </a:r>
            <a:endParaRPr sz="2400" b="1">
              <a:solidFill>
                <a:schemeClr val="lt1"/>
              </a:solidFill>
              <a:latin typeface="Poppins"/>
              <a:ea typeface="Poppins"/>
              <a:cs typeface="Poppins"/>
              <a:sym typeface="Poppi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512" name="Google Shape;512;p46"/>
          <p:cNvPicPr preferRelativeResize="0"/>
          <p:nvPr/>
        </p:nvPicPr>
        <p:blipFill>
          <a:blip r:embed="rId3">
            <a:alphaModFix/>
          </a:blip>
          <a:stretch>
            <a:fillRect/>
          </a:stretch>
        </p:blipFill>
        <p:spPr>
          <a:xfrm>
            <a:off x="0" y="0"/>
            <a:ext cx="9144018" cy="5143501"/>
          </a:xfrm>
          <a:prstGeom prst="rect">
            <a:avLst/>
          </a:prstGeom>
          <a:noFill/>
          <a:ln>
            <a:noFill/>
          </a:ln>
        </p:spPr>
      </p:pic>
      <p:pic>
        <p:nvPicPr>
          <p:cNvPr id="513" name="Google Shape;513;p46"/>
          <p:cNvPicPr preferRelativeResize="0"/>
          <p:nvPr/>
        </p:nvPicPr>
        <p:blipFill rotWithShape="1">
          <a:blip r:embed="rId4">
            <a:alphaModFix/>
          </a:blip>
          <a:srcRect t="2922"/>
          <a:stretch/>
        </p:blipFill>
        <p:spPr>
          <a:xfrm>
            <a:off x="25" y="2375"/>
            <a:ext cx="9144003" cy="5143501"/>
          </a:xfrm>
          <a:prstGeom prst="rect">
            <a:avLst/>
          </a:prstGeom>
          <a:noFill/>
          <a:ln>
            <a:noFill/>
          </a:ln>
        </p:spPr>
      </p:pic>
      <p:pic>
        <p:nvPicPr>
          <p:cNvPr id="514" name="Google Shape;514;p46"/>
          <p:cNvPicPr preferRelativeResize="0"/>
          <p:nvPr/>
        </p:nvPicPr>
        <p:blipFill rotWithShape="1">
          <a:blip r:embed="rId5">
            <a:alphaModFix/>
          </a:blip>
          <a:srcRect b="3595"/>
          <a:stretch/>
        </p:blipFill>
        <p:spPr>
          <a:xfrm>
            <a:off x="4495800" y="198050"/>
            <a:ext cx="4531423" cy="4945449"/>
          </a:xfrm>
          <a:prstGeom prst="rect">
            <a:avLst/>
          </a:prstGeom>
          <a:noFill/>
          <a:ln>
            <a:noFill/>
          </a:ln>
        </p:spPr>
      </p:pic>
      <p:sp>
        <p:nvSpPr>
          <p:cNvPr id="515" name="Google Shape;515;p46"/>
          <p:cNvSpPr txBox="1"/>
          <p:nvPr/>
        </p:nvSpPr>
        <p:spPr>
          <a:xfrm>
            <a:off x="435775" y="1237000"/>
            <a:ext cx="3131100" cy="2586000"/>
          </a:xfrm>
          <a:prstGeom prst="rect">
            <a:avLst/>
          </a:prstGeom>
          <a:noFill/>
          <a:ln>
            <a:noFill/>
          </a:ln>
          <a:effectLst>
            <a:outerShdw dist="95250" dir="1200000" algn="bl" rotWithShape="0">
              <a:srgbClr val="303C72"/>
            </a:outerShdw>
          </a:effectLst>
        </p:spPr>
        <p:txBody>
          <a:bodyPr spcFirstLastPara="1" wrap="square" lIns="0" tIns="0" rIns="0" bIns="0" anchor="ctr" anchorCtr="0">
            <a:noAutofit/>
          </a:bodyPr>
          <a:lstStyle/>
          <a:p>
            <a:pPr marL="0" lvl="0" indent="0" algn="ctr" rtl="0">
              <a:lnSpc>
                <a:spcPct val="70000"/>
              </a:lnSpc>
              <a:spcBef>
                <a:spcPts val="0"/>
              </a:spcBef>
              <a:spcAft>
                <a:spcPts val="0"/>
              </a:spcAft>
              <a:buNone/>
            </a:pPr>
            <a:r>
              <a:rPr lang="en" sz="10000">
                <a:solidFill>
                  <a:schemeClr val="lt1"/>
                </a:solidFill>
                <a:latin typeface="Chewy"/>
                <a:ea typeface="Chewy"/>
                <a:cs typeface="Chewy"/>
                <a:sym typeface="Chewy"/>
              </a:rPr>
              <a:t>Thank</a:t>
            </a:r>
            <a:endParaRPr sz="10000">
              <a:solidFill>
                <a:schemeClr val="lt1"/>
              </a:solidFill>
              <a:latin typeface="Chewy"/>
              <a:ea typeface="Chewy"/>
              <a:cs typeface="Chewy"/>
              <a:sym typeface="Chewy"/>
            </a:endParaRPr>
          </a:p>
          <a:p>
            <a:pPr marL="0" lvl="0" indent="0" algn="ctr" rtl="0">
              <a:lnSpc>
                <a:spcPct val="70000"/>
              </a:lnSpc>
              <a:spcBef>
                <a:spcPts val="0"/>
              </a:spcBef>
              <a:spcAft>
                <a:spcPts val="0"/>
              </a:spcAft>
              <a:buNone/>
            </a:pPr>
            <a:r>
              <a:rPr lang="en" sz="10000">
                <a:solidFill>
                  <a:schemeClr val="lt1"/>
                </a:solidFill>
                <a:latin typeface="Chewy"/>
                <a:ea typeface="Chewy"/>
                <a:cs typeface="Chewy"/>
                <a:sym typeface="Chewy"/>
              </a:rPr>
              <a:t>you!</a:t>
            </a:r>
            <a:endParaRPr sz="10000">
              <a:solidFill>
                <a:schemeClr val="lt1"/>
              </a:solidFill>
              <a:latin typeface="Chewy"/>
              <a:ea typeface="Chewy"/>
              <a:cs typeface="Chewy"/>
              <a:sym typeface="Chewy"/>
            </a:endParaRPr>
          </a:p>
        </p:txBody>
      </p:sp>
      <p:pic>
        <p:nvPicPr>
          <p:cNvPr id="516" name="Google Shape;516;p46"/>
          <p:cNvPicPr preferRelativeResize="0"/>
          <p:nvPr/>
        </p:nvPicPr>
        <p:blipFill>
          <a:blip r:embed="rId6">
            <a:alphaModFix/>
          </a:blip>
          <a:stretch>
            <a:fillRect/>
          </a:stretch>
        </p:blipFill>
        <p:spPr>
          <a:xfrm rot="-8100000">
            <a:off x="3447261" y="1117481"/>
            <a:ext cx="682453" cy="480561"/>
          </a:xfrm>
          <a:prstGeom prst="rect">
            <a:avLst/>
          </a:prstGeom>
          <a:noFill/>
          <a:ln>
            <a:noFill/>
          </a:ln>
        </p:spPr>
      </p:pic>
      <p:pic>
        <p:nvPicPr>
          <p:cNvPr id="517" name="Google Shape;517;p46"/>
          <p:cNvPicPr preferRelativeResize="0"/>
          <p:nvPr/>
        </p:nvPicPr>
        <p:blipFill>
          <a:blip r:embed="rId6">
            <a:alphaModFix/>
          </a:blip>
          <a:stretch>
            <a:fillRect/>
          </a:stretch>
        </p:blipFill>
        <p:spPr>
          <a:xfrm rot="3477063">
            <a:off x="119461" y="3076281"/>
            <a:ext cx="682454" cy="480561"/>
          </a:xfrm>
          <a:prstGeom prst="rect">
            <a:avLst/>
          </a:prstGeom>
          <a:noFill/>
          <a:ln>
            <a:noFill/>
          </a:ln>
        </p:spPr>
      </p:pic>
      <p:sp>
        <p:nvSpPr>
          <p:cNvPr id="518" name="Google Shape;518;p46"/>
          <p:cNvSpPr txBox="1"/>
          <p:nvPr/>
        </p:nvSpPr>
        <p:spPr>
          <a:xfrm>
            <a:off x="246254" y="3919450"/>
            <a:ext cx="4037352" cy="715550"/>
          </a:xfrm>
          <a:prstGeom prst="rect">
            <a:avLst/>
          </a:prstGeom>
          <a:noFill/>
          <a:ln>
            <a:noFill/>
          </a:ln>
        </p:spPr>
        <p:txBody>
          <a:bodyPr spcFirstLastPara="1" wrap="square" lIns="91425" tIns="91425" rIns="91425" bIns="91425" anchor="t" anchorCtr="0">
            <a:spAutoFit/>
          </a:bodyPr>
          <a:lstStyle/>
          <a:p>
            <a:pPr algn="ctr">
              <a:lnSpc>
                <a:spcPct val="115000"/>
              </a:lnSpc>
            </a:pPr>
            <a:r>
              <a:rPr lang="en" sz="1500" dirty="0">
                <a:solidFill>
                  <a:schemeClr val="lt1"/>
                </a:solidFill>
                <a:latin typeface="Poppins"/>
                <a:ea typeface="Poppins"/>
                <a:cs typeface="Poppins"/>
                <a:sym typeface="Poppins"/>
              </a:rPr>
              <a:t>Congratulations! </a:t>
            </a:r>
            <a:endParaRPr lang="en-US" sz="1500" dirty="0">
              <a:solidFill>
                <a:schemeClr val="lt1"/>
              </a:solidFill>
              <a:latin typeface="Poppins"/>
              <a:ea typeface="Poppins"/>
              <a:cs typeface="Poppins"/>
              <a:sym typeface="Poppins"/>
            </a:endParaRPr>
          </a:p>
          <a:p>
            <a:pPr algn="ctr">
              <a:lnSpc>
                <a:spcPct val="114999"/>
              </a:lnSpc>
            </a:pPr>
            <a:r>
              <a:rPr lang="en" sz="1500" dirty="0">
                <a:solidFill>
                  <a:schemeClr val="lt1"/>
                </a:solidFill>
                <a:latin typeface="Poppins"/>
                <a:ea typeface="Poppins"/>
                <a:cs typeface="Poppins"/>
                <a:sym typeface="Poppins"/>
              </a:rPr>
              <a:t>You are now a Youth Health Influencer!</a:t>
            </a:r>
            <a:endParaRPr lang="en-US" sz="1500">
              <a:solidFill>
                <a:schemeClr val="lt1"/>
              </a:solidFill>
              <a:latin typeface="Poppins"/>
              <a:ea typeface="Poppins"/>
              <a:cs typeface="Poppins"/>
            </a:endParaRPr>
          </a:p>
        </p:txBody>
      </p:sp>
      <p:pic>
        <p:nvPicPr>
          <p:cNvPr id="519" name="Google Shape;519;p46"/>
          <p:cNvPicPr preferRelativeResize="0"/>
          <p:nvPr/>
        </p:nvPicPr>
        <p:blipFill rotWithShape="1">
          <a:blip r:embed="rId7">
            <a:alphaModFix/>
          </a:blip>
          <a:srcRect t="28351" r="41427"/>
          <a:stretch/>
        </p:blipFill>
        <p:spPr>
          <a:xfrm>
            <a:off x="8394125" y="-35050"/>
            <a:ext cx="769474" cy="946499"/>
          </a:xfrm>
          <a:prstGeom prst="rect">
            <a:avLst/>
          </a:prstGeom>
          <a:noFill/>
          <a:ln>
            <a:noFill/>
          </a:ln>
        </p:spPr>
      </p:pic>
      <p:grpSp>
        <p:nvGrpSpPr>
          <p:cNvPr id="520" name="Google Shape;520;p46"/>
          <p:cNvGrpSpPr/>
          <p:nvPr/>
        </p:nvGrpSpPr>
        <p:grpSpPr>
          <a:xfrm>
            <a:off x="-152426" y="-307138"/>
            <a:ext cx="4572000" cy="1015500"/>
            <a:chOff x="-152426" y="-307138"/>
            <a:chExt cx="4572000" cy="1015500"/>
          </a:xfrm>
        </p:grpSpPr>
        <p:sp>
          <p:nvSpPr>
            <p:cNvPr id="521" name="Google Shape;521;p46"/>
            <p:cNvSpPr/>
            <p:nvPr/>
          </p:nvSpPr>
          <p:spPr>
            <a:xfrm>
              <a:off x="-152426" y="-307138"/>
              <a:ext cx="4572000" cy="1015500"/>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522" name="Google Shape;522;p46" descr="A logo with text on a black background&#10;&#10;Description automatically generated"/>
            <p:cNvPicPr preferRelativeResize="0"/>
            <p:nvPr/>
          </p:nvPicPr>
          <p:blipFill rotWithShape="1">
            <a:blip r:embed="rId8">
              <a:alphaModFix/>
            </a:blip>
            <a:srcRect/>
            <a:stretch/>
          </p:blipFill>
          <p:spPr>
            <a:xfrm>
              <a:off x="2106018" y="-8099"/>
              <a:ext cx="838933" cy="716447"/>
            </a:xfrm>
            <a:prstGeom prst="rect">
              <a:avLst/>
            </a:prstGeom>
            <a:noFill/>
            <a:ln>
              <a:noFill/>
            </a:ln>
          </p:spPr>
        </p:pic>
        <p:pic>
          <p:nvPicPr>
            <p:cNvPr id="523" name="Google Shape;523;p46" descr="A logo with blue and green circles&#10;&#10;Description automatically generated"/>
            <p:cNvPicPr preferRelativeResize="0"/>
            <p:nvPr/>
          </p:nvPicPr>
          <p:blipFill rotWithShape="1">
            <a:blip r:embed="rId9">
              <a:alphaModFix/>
            </a:blip>
            <a:srcRect/>
            <a:stretch/>
          </p:blipFill>
          <p:spPr>
            <a:xfrm>
              <a:off x="2977709" y="124469"/>
              <a:ext cx="608895" cy="468173"/>
            </a:xfrm>
            <a:prstGeom prst="rect">
              <a:avLst/>
            </a:prstGeom>
            <a:noFill/>
            <a:ln>
              <a:noFill/>
            </a:ln>
          </p:spPr>
        </p:pic>
        <p:pic>
          <p:nvPicPr>
            <p:cNvPr id="524" name="Google Shape;524;p46" descr="A blue and black logo&#10;&#10;Description automatically generated"/>
            <p:cNvPicPr preferRelativeResize="0"/>
            <p:nvPr/>
          </p:nvPicPr>
          <p:blipFill rotWithShape="1">
            <a:blip r:embed="rId10">
              <a:alphaModFix/>
            </a:blip>
            <a:srcRect/>
            <a:stretch/>
          </p:blipFill>
          <p:spPr>
            <a:xfrm>
              <a:off x="3644084" y="74784"/>
              <a:ext cx="710474" cy="536144"/>
            </a:xfrm>
            <a:prstGeom prst="rect">
              <a:avLst/>
            </a:prstGeom>
            <a:noFill/>
            <a:ln>
              <a:noFill/>
            </a:ln>
          </p:spPr>
        </p:pic>
        <p:pic>
          <p:nvPicPr>
            <p:cNvPr id="525" name="Google Shape;525;p46"/>
            <p:cNvPicPr preferRelativeResize="0"/>
            <p:nvPr/>
          </p:nvPicPr>
          <p:blipFill rotWithShape="1">
            <a:blip r:embed="rId11">
              <a:alphaModFix/>
            </a:blip>
            <a:srcRect/>
            <a:stretch/>
          </p:blipFill>
          <p:spPr>
            <a:xfrm>
              <a:off x="690322" y="182722"/>
              <a:ext cx="713780" cy="361649"/>
            </a:xfrm>
            <a:prstGeom prst="rect">
              <a:avLst/>
            </a:prstGeom>
            <a:noFill/>
            <a:ln>
              <a:noFill/>
            </a:ln>
          </p:spPr>
        </p:pic>
        <p:pic>
          <p:nvPicPr>
            <p:cNvPr id="526" name="Google Shape;526;p46"/>
            <p:cNvPicPr preferRelativeResize="0"/>
            <p:nvPr/>
          </p:nvPicPr>
          <p:blipFill rotWithShape="1">
            <a:blip r:embed="rId12">
              <a:alphaModFix/>
            </a:blip>
            <a:srcRect/>
            <a:stretch/>
          </p:blipFill>
          <p:spPr>
            <a:xfrm>
              <a:off x="166464" y="176427"/>
              <a:ext cx="380468" cy="380468"/>
            </a:xfrm>
            <a:prstGeom prst="rect">
              <a:avLst/>
            </a:prstGeom>
            <a:noFill/>
            <a:ln>
              <a:noFill/>
            </a:ln>
          </p:spPr>
        </p:pic>
        <p:pic>
          <p:nvPicPr>
            <p:cNvPr id="527" name="Google Shape;527;p46"/>
            <p:cNvPicPr preferRelativeResize="0"/>
            <p:nvPr/>
          </p:nvPicPr>
          <p:blipFill>
            <a:blip r:embed="rId13">
              <a:alphaModFix/>
            </a:blip>
            <a:stretch>
              <a:fillRect/>
            </a:stretch>
          </p:blipFill>
          <p:spPr>
            <a:xfrm>
              <a:off x="1547500" y="78262"/>
              <a:ext cx="553675" cy="576799"/>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6"/>
          <p:cNvPicPr preferRelativeResize="0"/>
          <p:nvPr/>
        </p:nvPicPr>
        <p:blipFill>
          <a:blip r:embed="rId3">
            <a:alphaModFix/>
          </a:blip>
          <a:stretch>
            <a:fillRect/>
          </a:stretch>
        </p:blipFill>
        <p:spPr>
          <a:xfrm>
            <a:off x="-12" y="0"/>
            <a:ext cx="9144018" cy="5143501"/>
          </a:xfrm>
          <a:prstGeom prst="rect">
            <a:avLst/>
          </a:prstGeom>
          <a:noFill/>
          <a:ln>
            <a:noFill/>
          </a:ln>
        </p:spPr>
      </p:pic>
      <p:grpSp>
        <p:nvGrpSpPr>
          <p:cNvPr id="89" name="Google Shape;89;p16"/>
          <p:cNvGrpSpPr/>
          <p:nvPr/>
        </p:nvGrpSpPr>
        <p:grpSpPr>
          <a:xfrm>
            <a:off x="783673" y="438813"/>
            <a:ext cx="3675315" cy="369472"/>
            <a:chOff x="127815" y="1698890"/>
            <a:chExt cx="3221700" cy="433500"/>
          </a:xfrm>
        </p:grpSpPr>
        <p:sp>
          <p:nvSpPr>
            <p:cNvPr id="90" name="Google Shape;90;p16"/>
            <p:cNvSpPr/>
            <p:nvPr/>
          </p:nvSpPr>
          <p:spPr>
            <a:xfrm>
              <a:off x="127815" y="1732924"/>
              <a:ext cx="3221700" cy="391800"/>
            </a:xfrm>
            <a:prstGeom prst="roundRect">
              <a:avLst>
                <a:gd name="adj" fmla="val 16667"/>
              </a:avLst>
            </a:prstGeom>
            <a:solidFill>
              <a:srgbClr val="F0B35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91" name="Google Shape;91;p16"/>
            <p:cNvSpPr txBox="1"/>
            <p:nvPr/>
          </p:nvSpPr>
          <p:spPr>
            <a:xfrm>
              <a:off x="307494" y="1698890"/>
              <a:ext cx="2940600" cy="433500"/>
            </a:xfrm>
            <a:prstGeom prst="rect">
              <a:avLst/>
            </a:prstGeom>
            <a:noFill/>
            <a:ln>
              <a:noFill/>
            </a:ln>
            <a:effectLst>
              <a:outerShdw dist="28575" dir="1200000" algn="bl" rotWithShape="0">
                <a:srgbClr val="303C72"/>
              </a:outerShdw>
            </a:effectLst>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2400">
                  <a:solidFill>
                    <a:schemeClr val="lt1"/>
                  </a:solidFill>
                  <a:latin typeface="Chewy"/>
                  <a:ea typeface="Chewy"/>
                  <a:cs typeface="Chewy"/>
                  <a:sym typeface="Chewy"/>
                </a:rPr>
                <a:t>Set the level of expectation</a:t>
              </a:r>
              <a:endParaRPr sz="2400">
                <a:solidFill>
                  <a:schemeClr val="lt1"/>
                </a:solidFill>
                <a:latin typeface="Chewy"/>
                <a:ea typeface="Chewy"/>
                <a:cs typeface="Chewy"/>
                <a:sym typeface="Chewy"/>
              </a:endParaRPr>
            </a:p>
          </p:txBody>
        </p:sp>
      </p:grpSp>
      <p:sp>
        <p:nvSpPr>
          <p:cNvPr id="92" name="Google Shape;92;p16"/>
          <p:cNvSpPr txBox="1"/>
          <p:nvPr/>
        </p:nvSpPr>
        <p:spPr>
          <a:xfrm>
            <a:off x="949500" y="801925"/>
            <a:ext cx="67620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lt1"/>
                </a:solidFill>
                <a:latin typeface="Poppins"/>
                <a:ea typeface="Poppins"/>
                <a:cs typeface="Poppins"/>
                <a:sym typeface="Poppins"/>
              </a:rPr>
              <a:t>Discuss and establish house rules at the beginning of the workshop.</a:t>
            </a:r>
            <a:endParaRPr>
              <a:solidFill>
                <a:schemeClr val="lt1"/>
              </a:solidFill>
              <a:latin typeface="Poppins"/>
              <a:ea typeface="Poppins"/>
              <a:cs typeface="Poppins"/>
              <a:sym typeface="Poppins"/>
            </a:endParaRPr>
          </a:p>
        </p:txBody>
      </p:sp>
      <p:sp>
        <p:nvSpPr>
          <p:cNvPr id="93" name="Google Shape;93;p16"/>
          <p:cNvSpPr/>
          <p:nvPr/>
        </p:nvSpPr>
        <p:spPr>
          <a:xfrm>
            <a:off x="296058" y="293656"/>
            <a:ext cx="618900" cy="618900"/>
          </a:xfrm>
          <a:prstGeom prst="ellipse">
            <a:avLst/>
          </a:prstGeom>
          <a:solidFill>
            <a:srgbClr val="F0B35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94" name="Google Shape;94;p16"/>
          <p:cNvSpPr/>
          <p:nvPr/>
        </p:nvSpPr>
        <p:spPr>
          <a:xfrm>
            <a:off x="441418" y="436984"/>
            <a:ext cx="328200" cy="328200"/>
          </a:xfrm>
          <a:prstGeom prst="hear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grpSp>
        <p:nvGrpSpPr>
          <p:cNvPr id="95" name="Google Shape;95;p16"/>
          <p:cNvGrpSpPr/>
          <p:nvPr/>
        </p:nvGrpSpPr>
        <p:grpSpPr>
          <a:xfrm>
            <a:off x="783679" y="1541340"/>
            <a:ext cx="2723982" cy="369429"/>
            <a:chOff x="127820" y="1698883"/>
            <a:chExt cx="3665700" cy="433500"/>
          </a:xfrm>
        </p:grpSpPr>
        <p:sp>
          <p:nvSpPr>
            <p:cNvPr id="96" name="Google Shape;96;p16"/>
            <p:cNvSpPr/>
            <p:nvPr/>
          </p:nvSpPr>
          <p:spPr>
            <a:xfrm>
              <a:off x="127820" y="1732924"/>
              <a:ext cx="3665700" cy="391800"/>
            </a:xfrm>
            <a:prstGeom prst="roundRect">
              <a:avLst>
                <a:gd name="adj" fmla="val 16667"/>
              </a:avLst>
            </a:prstGeom>
            <a:solidFill>
              <a:srgbClr val="0D808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97" name="Google Shape;97;p16"/>
            <p:cNvSpPr txBox="1"/>
            <p:nvPr/>
          </p:nvSpPr>
          <p:spPr>
            <a:xfrm>
              <a:off x="411085" y="1698883"/>
              <a:ext cx="3358800" cy="433500"/>
            </a:xfrm>
            <a:prstGeom prst="rect">
              <a:avLst/>
            </a:prstGeom>
            <a:noFill/>
            <a:ln>
              <a:noFill/>
            </a:ln>
            <a:effectLst>
              <a:outerShdw dist="28575" dir="1200000" algn="bl" rotWithShape="0">
                <a:srgbClr val="303C72"/>
              </a:outerShdw>
            </a:effectLst>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2400">
                  <a:solidFill>
                    <a:schemeClr val="lt1"/>
                  </a:solidFill>
                  <a:latin typeface="Chewy"/>
                  <a:ea typeface="Chewy"/>
                  <a:cs typeface="Chewy"/>
                  <a:sym typeface="Chewy"/>
                </a:rPr>
                <a:t>Start with a prayer</a:t>
              </a:r>
              <a:endParaRPr sz="2400">
                <a:solidFill>
                  <a:schemeClr val="lt1"/>
                </a:solidFill>
                <a:latin typeface="Chewy"/>
                <a:ea typeface="Chewy"/>
                <a:cs typeface="Chewy"/>
                <a:sym typeface="Chewy"/>
              </a:endParaRPr>
            </a:p>
          </p:txBody>
        </p:sp>
      </p:grpSp>
      <p:sp>
        <p:nvSpPr>
          <p:cNvPr id="98" name="Google Shape;98;p16"/>
          <p:cNvSpPr txBox="1"/>
          <p:nvPr/>
        </p:nvSpPr>
        <p:spPr>
          <a:xfrm>
            <a:off x="949500" y="1904450"/>
            <a:ext cx="67230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lt1"/>
                </a:solidFill>
                <a:latin typeface="Poppins"/>
                <a:ea typeface="Poppins"/>
                <a:cs typeface="Poppins"/>
                <a:sym typeface="Poppins"/>
              </a:rPr>
              <a:t>Start the session with a universal or interfaith prayer</a:t>
            </a:r>
            <a:endParaRPr>
              <a:solidFill>
                <a:schemeClr val="lt1"/>
              </a:solidFill>
              <a:latin typeface="Poppins"/>
              <a:ea typeface="Poppins"/>
              <a:cs typeface="Poppins"/>
              <a:sym typeface="Poppins"/>
            </a:endParaRPr>
          </a:p>
        </p:txBody>
      </p:sp>
      <p:sp>
        <p:nvSpPr>
          <p:cNvPr id="99" name="Google Shape;99;p16"/>
          <p:cNvSpPr/>
          <p:nvPr/>
        </p:nvSpPr>
        <p:spPr>
          <a:xfrm>
            <a:off x="296058" y="1396181"/>
            <a:ext cx="618900" cy="618900"/>
          </a:xfrm>
          <a:prstGeom prst="ellipse">
            <a:avLst/>
          </a:prstGeom>
          <a:solidFill>
            <a:srgbClr val="0D808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100" name="Google Shape;100;p16"/>
          <p:cNvSpPr/>
          <p:nvPr/>
        </p:nvSpPr>
        <p:spPr>
          <a:xfrm>
            <a:off x="441418" y="1539509"/>
            <a:ext cx="328200" cy="328200"/>
          </a:xfrm>
          <a:prstGeom prst="hear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grpSp>
        <p:nvGrpSpPr>
          <p:cNvPr id="101" name="Google Shape;101;p16"/>
          <p:cNvGrpSpPr/>
          <p:nvPr/>
        </p:nvGrpSpPr>
        <p:grpSpPr>
          <a:xfrm>
            <a:off x="783676" y="2644150"/>
            <a:ext cx="2036162" cy="369472"/>
            <a:chOff x="127815" y="1698890"/>
            <a:chExt cx="3274626" cy="433500"/>
          </a:xfrm>
        </p:grpSpPr>
        <p:sp>
          <p:nvSpPr>
            <p:cNvPr id="102" name="Google Shape;102;p16"/>
            <p:cNvSpPr/>
            <p:nvPr/>
          </p:nvSpPr>
          <p:spPr>
            <a:xfrm>
              <a:off x="127815" y="1732924"/>
              <a:ext cx="3221700" cy="391800"/>
            </a:xfrm>
            <a:prstGeom prst="roundRect">
              <a:avLst>
                <a:gd name="adj" fmla="val 16667"/>
              </a:avLst>
            </a:prstGeom>
            <a:solidFill>
              <a:srgbClr val="F16F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103" name="Google Shape;103;p16"/>
            <p:cNvSpPr txBox="1"/>
            <p:nvPr/>
          </p:nvSpPr>
          <p:spPr>
            <a:xfrm>
              <a:off x="430041" y="1698890"/>
              <a:ext cx="2972400" cy="433500"/>
            </a:xfrm>
            <a:prstGeom prst="rect">
              <a:avLst/>
            </a:prstGeom>
            <a:noFill/>
            <a:ln>
              <a:noFill/>
            </a:ln>
            <a:effectLst>
              <a:outerShdw dist="28575" dir="1200000" algn="bl" rotWithShape="0">
                <a:srgbClr val="303C72"/>
              </a:outerShdw>
            </a:effectLst>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2400">
                  <a:solidFill>
                    <a:schemeClr val="lt1"/>
                  </a:solidFill>
                  <a:latin typeface="Chewy"/>
                  <a:ea typeface="Chewy"/>
                  <a:cs typeface="Chewy"/>
                  <a:sym typeface="Chewy"/>
                </a:rPr>
                <a:t>Break the ice!</a:t>
              </a:r>
              <a:endParaRPr sz="2400">
                <a:solidFill>
                  <a:schemeClr val="lt1"/>
                </a:solidFill>
                <a:latin typeface="Chewy"/>
                <a:ea typeface="Chewy"/>
                <a:cs typeface="Chewy"/>
                <a:sym typeface="Chewy"/>
              </a:endParaRPr>
            </a:p>
          </p:txBody>
        </p:sp>
      </p:grpSp>
      <p:sp>
        <p:nvSpPr>
          <p:cNvPr id="104" name="Google Shape;104;p16"/>
          <p:cNvSpPr txBox="1"/>
          <p:nvPr/>
        </p:nvSpPr>
        <p:spPr>
          <a:xfrm>
            <a:off x="949500" y="3007100"/>
            <a:ext cx="77463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lt1"/>
                </a:solidFill>
                <a:latin typeface="Poppins"/>
                <a:ea typeface="Poppins"/>
                <a:cs typeface="Poppins"/>
                <a:sym typeface="Poppins"/>
              </a:rPr>
              <a:t>Break the awkwardness with an icebreaker activity to get people relaxed and talking. Look </a:t>
            </a:r>
            <a:r>
              <a:rPr lang="en" u="sng">
                <a:solidFill>
                  <a:schemeClr val="hlink"/>
                </a:solidFill>
                <a:latin typeface="Poppins"/>
                <a:ea typeface="Poppins"/>
                <a:cs typeface="Poppins"/>
                <a:sym typeface="Poppins"/>
                <a:hlinkClick r:id="rId4"/>
              </a:rPr>
              <a:t>here</a:t>
            </a:r>
            <a:r>
              <a:rPr lang="en">
                <a:solidFill>
                  <a:schemeClr val="lt1"/>
                </a:solidFill>
                <a:latin typeface="Poppins"/>
                <a:ea typeface="Poppins"/>
                <a:cs typeface="Poppins"/>
                <a:sym typeface="Poppins"/>
              </a:rPr>
              <a:t> for some idea.</a:t>
            </a:r>
            <a:endParaRPr>
              <a:solidFill>
                <a:schemeClr val="lt1"/>
              </a:solidFill>
              <a:latin typeface="Poppins"/>
              <a:ea typeface="Poppins"/>
              <a:cs typeface="Poppins"/>
              <a:sym typeface="Poppins"/>
            </a:endParaRPr>
          </a:p>
        </p:txBody>
      </p:sp>
      <p:sp>
        <p:nvSpPr>
          <p:cNvPr id="105" name="Google Shape;105;p16"/>
          <p:cNvSpPr/>
          <p:nvPr/>
        </p:nvSpPr>
        <p:spPr>
          <a:xfrm>
            <a:off x="296058" y="2498831"/>
            <a:ext cx="618900" cy="618900"/>
          </a:xfrm>
          <a:prstGeom prst="ellipse">
            <a:avLst/>
          </a:prstGeom>
          <a:solidFill>
            <a:srgbClr val="F16F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106" name="Google Shape;106;p16"/>
          <p:cNvSpPr/>
          <p:nvPr/>
        </p:nvSpPr>
        <p:spPr>
          <a:xfrm>
            <a:off x="441418" y="2642159"/>
            <a:ext cx="328200" cy="328200"/>
          </a:xfrm>
          <a:prstGeom prst="hear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grpSp>
        <p:nvGrpSpPr>
          <p:cNvPr id="107" name="Google Shape;107;p16"/>
          <p:cNvGrpSpPr/>
          <p:nvPr/>
        </p:nvGrpSpPr>
        <p:grpSpPr>
          <a:xfrm>
            <a:off x="783672" y="3899313"/>
            <a:ext cx="3675223" cy="369472"/>
            <a:chOff x="127822" y="1698982"/>
            <a:chExt cx="4611900" cy="433500"/>
          </a:xfrm>
        </p:grpSpPr>
        <p:sp>
          <p:nvSpPr>
            <p:cNvPr id="108" name="Google Shape;108;p16"/>
            <p:cNvSpPr/>
            <p:nvPr/>
          </p:nvSpPr>
          <p:spPr>
            <a:xfrm>
              <a:off x="127822" y="1732924"/>
              <a:ext cx="4611900" cy="391800"/>
            </a:xfrm>
            <a:prstGeom prst="roundRect">
              <a:avLst>
                <a:gd name="adj" fmla="val 16667"/>
              </a:avLst>
            </a:prstGeom>
            <a:solidFill>
              <a:srgbClr val="5EA2C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109" name="Google Shape;109;p16"/>
            <p:cNvSpPr txBox="1"/>
            <p:nvPr/>
          </p:nvSpPr>
          <p:spPr>
            <a:xfrm>
              <a:off x="356520" y="1698982"/>
              <a:ext cx="4308900" cy="433500"/>
            </a:xfrm>
            <a:prstGeom prst="rect">
              <a:avLst/>
            </a:prstGeom>
            <a:noFill/>
            <a:ln>
              <a:noFill/>
            </a:ln>
            <a:effectLst>
              <a:outerShdw dist="28575" dir="1200000" algn="bl" rotWithShape="0">
                <a:srgbClr val="303C72"/>
              </a:outerShdw>
            </a:effectLst>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2400">
                  <a:solidFill>
                    <a:schemeClr val="lt1"/>
                  </a:solidFill>
                  <a:latin typeface="Chewy"/>
                  <a:ea typeface="Chewy"/>
                  <a:cs typeface="Chewy"/>
                  <a:sym typeface="Chewy"/>
                </a:rPr>
                <a:t>Look each person in the eye</a:t>
              </a:r>
              <a:endParaRPr sz="2400">
                <a:solidFill>
                  <a:schemeClr val="lt1"/>
                </a:solidFill>
                <a:latin typeface="Chewy"/>
                <a:ea typeface="Chewy"/>
                <a:cs typeface="Chewy"/>
                <a:sym typeface="Chewy"/>
              </a:endParaRPr>
            </a:p>
          </p:txBody>
        </p:sp>
      </p:grpSp>
      <p:sp>
        <p:nvSpPr>
          <p:cNvPr id="110" name="Google Shape;110;p16"/>
          <p:cNvSpPr txBox="1"/>
          <p:nvPr/>
        </p:nvSpPr>
        <p:spPr>
          <a:xfrm>
            <a:off x="949500" y="4262150"/>
            <a:ext cx="58548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lt1"/>
                </a:solidFill>
                <a:latin typeface="Poppins"/>
                <a:ea typeface="Poppins"/>
                <a:cs typeface="Poppins"/>
                <a:sym typeface="Poppins"/>
              </a:rPr>
              <a:t>Make eye contact with the participants when you are speaking.</a:t>
            </a:r>
            <a:endParaRPr>
              <a:solidFill>
                <a:schemeClr val="lt1"/>
              </a:solidFill>
              <a:latin typeface="Poppins"/>
              <a:ea typeface="Poppins"/>
              <a:cs typeface="Poppins"/>
              <a:sym typeface="Poppins"/>
            </a:endParaRPr>
          </a:p>
        </p:txBody>
      </p:sp>
      <p:sp>
        <p:nvSpPr>
          <p:cNvPr id="111" name="Google Shape;111;p16"/>
          <p:cNvSpPr/>
          <p:nvPr/>
        </p:nvSpPr>
        <p:spPr>
          <a:xfrm>
            <a:off x="296058" y="3753881"/>
            <a:ext cx="618900" cy="618900"/>
          </a:xfrm>
          <a:prstGeom prst="ellipse">
            <a:avLst/>
          </a:prstGeom>
          <a:solidFill>
            <a:srgbClr val="5EA2C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112" name="Google Shape;112;p16"/>
          <p:cNvSpPr/>
          <p:nvPr/>
        </p:nvSpPr>
        <p:spPr>
          <a:xfrm>
            <a:off x="441418" y="3897209"/>
            <a:ext cx="328200" cy="328200"/>
          </a:xfrm>
          <a:prstGeom prst="hear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pic>
        <p:nvPicPr>
          <p:cNvPr id="113" name="Google Shape;113;p16"/>
          <p:cNvPicPr preferRelativeResize="0"/>
          <p:nvPr/>
        </p:nvPicPr>
        <p:blipFill rotWithShape="1">
          <a:blip r:embed="rId5">
            <a:alphaModFix/>
          </a:blip>
          <a:srcRect l="36163" b="38759"/>
          <a:stretch/>
        </p:blipFill>
        <p:spPr>
          <a:xfrm rot="-5400000">
            <a:off x="8011325" y="4010823"/>
            <a:ext cx="1143650" cy="1121702"/>
          </a:xfrm>
          <a:prstGeom prst="rect">
            <a:avLst/>
          </a:prstGeom>
          <a:noFill/>
          <a:ln>
            <a:noFill/>
          </a:ln>
        </p:spPr>
      </p:pic>
      <p:pic>
        <p:nvPicPr>
          <p:cNvPr id="114" name="Google Shape;114;p16"/>
          <p:cNvPicPr preferRelativeResize="0"/>
          <p:nvPr/>
        </p:nvPicPr>
        <p:blipFill rotWithShape="1">
          <a:blip r:embed="rId6">
            <a:alphaModFix/>
          </a:blip>
          <a:srcRect/>
          <a:stretch/>
        </p:blipFill>
        <p:spPr>
          <a:xfrm flipH="1">
            <a:off x="7635175" y="3655102"/>
            <a:ext cx="877501" cy="1088025"/>
          </a:xfrm>
          <a:prstGeom prst="rect">
            <a:avLst/>
          </a:prstGeom>
          <a:noFill/>
          <a:ln>
            <a:noFill/>
          </a:ln>
        </p:spPr>
      </p:pic>
      <p:pic>
        <p:nvPicPr>
          <p:cNvPr id="115" name="Google Shape;115;p16"/>
          <p:cNvPicPr preferRelativeResize="0"/>
          <p:nvPr/>
        </p:nvPicPr>
        <p:blipFill rotWithShape="1">
          <a:blip r:embed="rId7">
            <a:alphaModFix/>
          </a:blip>
          <a:srcRect r="40447" b="35224"/>
          <a:stretch/>
        </p:blipFill>
        <p:spPr>
          <a:xfrm rot="10800000" flipH="1">
            <a:off x="8167400" y="-700"/>
            <a:ext cx="976624" cy="978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17"/>
          <p:cNvPicPr preferRelativeResize="0"/>
          <p:nvPr/>
        </p:nvPicPr>
        <p:blipFill>
          <a:blip r:embed="rId3">
            <a:alphaModFix/>
          </a:blip>
          <a:stretch>
            <a:fillRect/>
          </a:stretch>
        </p:blipFill>
        <p:spPr>
          <a:xfrm>
            <a:off x="-12" y="0"/>
            <a:ext cx="9144018" cy="5143501"/>
          </a:xfrm>
          <a:prstGeom prst="rect">
            <a:avLst/>
          </a:prstGeom>
          <a:noFill/>
          <a:ln>
            <a:noFill/>
          </a:ln>
        </p:spPr>
      </p:pic>
      <p:grpSp>
        <p:nvGrpSpPr>
          <p:cNvPr id="121" name="Google Shape;121;p17"/>
          <p:cNvGrpSpPr/>
          <p:nvPr/>
        </p:nvGrpSpPr>
        <p:grpSpPr>
          <a:xfrm>
            <a:off x="783675" y="438825"/>
            <a:ext cx="3477816" cy="369472"/>
            <a:chOff x="127817" y="1698904"/>
            <a:chExt cx="3048577" cy="433500"/>
          </a:xfrm>
        </p:grpSpPr>
        <p:sp>
          <p:nvSpPr>
            <p:cNvPr id="122" name="Google Shape;122;p17"/>
            <p:cNvSpPr/>
            <p:nvPr/>
          </p:nvSpPr>
          <p:spPr>
            <a:xfrm>
              <a:off x="127817" y="1732929"/>
              <a:ext cx="3005700" cy="391800"/>
            </a:xfrm>
            <a:prstGeom prst="roundRect">
              <a:avLst>
                <a:gd name="adj" fmla="val 16667"/>
              </a:avLst>
            </a:prstGeom>
            <a:solidFill>
              <a:srgbClr val="F0B35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123" name="Google Shape;123;p17"/>
            <p:cNvSpPr txBox="1"/>
            <p:nvPr/>
          </p:nvSpPr>
          <p:spPr>
            <a:xfrm>
              <a:off x="307493" y="1698904"/>
              <a:ext cx="2868900" cy="433500"/>
            </a:xfrm>
            <a:prstGeom prst="rect">
              <a:avLst/>
            </a:prstGeom>
            <a:noFill/>
            <a:ln>
              <a:noFill/>
            </a:ln>
            <a:effectLst>
              <a:outerShdw dist="28575" dir="1200000" algn="bl" rotWithShape="0">
                <a:srgbClr val="303C72"/>
              </a:outerShdw>
            </a:effectLst>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2400">
                  <a:solidFill>
                    <a:schemeClr val="lt1"/>
                  </a:solidFill>
                  <a:latin typeface="Chewy"/>
                  <a:ea typeface="Chewy"/>
                  <a:cs typeface="Chewy"/>
                  <a:sym typeface="Chewy"/>
                </a:rPr>
                <a:t>Engage your participants </a:t>
              </a:r>
              <a:endParaRPr sz="2400">
                <a:solidFill>
                  <a:schemeClr val="lt1"/>
                </a:solidFill>
                <a:latin typeface="Chewy"/>
                <a:ea typeface="Chewy"/>
                <a:cs typeface="Chewy"/>
                <a:sym typeface="Chewy"/>
              </a:endParaRPr>
            </a:p>
          </p:txBody>
        </p:sp>
      </p:grpSp>
      <p:sp>
        <p:nvSpPr>
          <p:cNvPr id="124" name="Google Shape;124;p17"/>
          <p:cNvSpPr txBox="1"/>
          <p:nvPr/>
        </p:nvSpPr>
        <p:spPr>
          <a:xfrm>
            <a:off x="949500" y="801925"/>
            <a:ext cx="75633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lt1"/>
                </a:solidFill>
                <a:latin typeface="Poppins"/>
                <a:ea typeface="Poppins"/>
                <a:cs typeface="Poppins"/>
                <a:sym typeface="Poppins"/>
              </a:rPr>
              <a:t>Ask participants questions in between sessions. If you feel that they are getting sleepy or bored, do a quick energizer activity or take a 5-min break to stretch!</a:t>
            </a:r>
            <a:endParaRPr>
              <a:solidFill>
                <a:schemeClr val="lt1"/>
              </a:solidFill>
              <a:latin typeface="Poppins"/>
              <a:ea typeface="Poppins"/>
              <a:cs typeface="Poppins"/>
              <a:sym typeface="Poppins"/>
            </a:endParaRPr>
          </a:p>
        </p:txBody>
      </p:sp>
      <p:sp>
        <p:nvSpPr>
          <p:cNvPr id="125" name="Google Shape;125;p17"/>
          <p:cNvSpPr/>
          <p:nvPr/>
        </p:nvSpPr>
        <p:spPr>
          <a:xfrm>
            <a:off x="296058" y="293656"/>
            <a:ext cx="618900" cy="618900"/>
          </a:xfrm>
          <a:prstGeom prst="ellipse">
            <a:avLst/>
          </a:prstGeom>
          <a:solidFill>
            <a:srgbClr val="F0B35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126" name="Google Shape;126;p17"/>
          <p:cNvSpPr/>
          <p:nvPr/>
        </p:nvSpPr>
        <p:spPr>
          <a:xfrm>
            <a:off x="441418" y="436984"/>
            <a:ext cx="328200" cy="328200"/>
          </a:xfrm>
          <a:prstGeom prst="hear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grpSp>
        <p:nvGrpSpPr>
          <p:cNvPr id="127" name="Google Shape;127;p17"/>
          <p:cNvGrpSpPr/>
          <p:nvPr/>
        </p:nvGrpSpPr>
        <p:grpSpPr>
          <a:xfrm>
            <a:off x="783675" y="1541350"/>
            <a:ext cx="4553622" cy="369429"/>
            <a:chOff x="127815" y="1698895"/>
            <a:chExt cx="6127873" cy="433500"/>
          </a:xfrm>
        </p:grpSpPr>
        <p:sp>
          <p:nvSpPr>
            <p:cNvPr id="128" name="Google Shape;128;p17"/>
            <p:cNvSpPr/>
            <p:nvPr/>
          </p:nvSpPr>
          <p:spPr>
            <a:xfrm>
              <a:off x="127815" y="1732925"/>
              <a:ext cx="6127800" cy="391800"/>
            </a:xfrm>
            <a:prstGeom prst="roundRect">
              <a:avLst>
                <a:gd name="adj" fmla="val 16667"/>
              </a:avLst>
            </a:prstGeom>
            <a:solidFill>
              <a:srgbClr val="0D808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129" name="Google Shape;129;p17"/>
            <p:cNvSpPr txBox="1"/>
            <p:nvPr/>
          </p:nvSpPr>
          <p:spPr>
            <a:xfrm>
              <a:off x="411088" y="1698895"/>
              <a:ext cx="5844600" cy="433500"/>
            </a:xfrm>
            <a:prstGeom prst="rect">
              <a:avLst/>
            </a:prstGeom>
            <a:noFill/>
            <a:ln>
              <a:noFill/>
            </a:ln>
            <a:effectLst>
              <a:outerShdw dist="28575" dir="1200000" algn="bl" rotWithShape="0">
                <a:srgbClr val="303C72"/>
              </a:outerShdw>
            </a:effectLst>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2400">
                  <a:solidFill>
                    <a:schemeClr val="lt1"/>
                  </a:solidFill>
                  <a:latin typeface="Chewy"/>
                  <a:ea typeface="Chewy"/>
                  <a:cs typeface="Chewy"/>
                  <a:sym typeface="Chewy"/>
                </a:rPr>
                <a:t>Keep groups small and manageable</a:t>
              </a:r>
              <a:endParaRPr sz="2400">
                <a:solidFill>
                  <a:schemeClr val="lt1"/>
                </a:solidFill>
                <a:latin typeface="Chewy"/>
                <a:ea typeface="Chewy"/>
                <a:cs typeface="Chewy"/>
                <a:sym typeface="Chewy"/>
              </a:endParaRPr>
            </a:p>
          </p:txBody>
        </p:sp>
      </p:grpSp>
      <p:sp>
        <p:nvSpPr>
          <p:cNvPr id="130" name="Google Shape;130;p17"/>
          <p:cNvSpPr txBox="1"/>
          <p:nvPr/>
        </p:nvSpPr>
        <p:spPr>
          <a:xfrm>
            <a:off x="949500" y="1904450"/>
            <a:ext cx="7615200" cy="89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lt1"/>
                </a:solidFill>
                <a:latin typeface="Poppins"/>
                <a:ea typeface="Poppins"/>
                <a:cs typeface="Poppins"/>
                <a:sym typeface="Poppins"/>
              </a:rPr>
              <a:t>When breaking out into groups, try to keep the groups small to encourage active participation from each person. Mix up the participants if there are multiple group sessions. This will allow the participants to engage with different people.</a:t>
            </a:r>
            <a:endParaRPr>
              <a:solidFill>
                <a:schemeClr val="lt1"/>
              </a:solidFill>
              <a:latin typeface="Poppins"/>
              <a:ea typeface="Poppins"/>
              <a:cs typeface="Poppins"/>
              <a:sym typeface="Poppins"/>
            </a:endParaRPr>
          </a:p>
        </p:txBody>
      </p:sp>
      <p:sp>
        <p:nvSpPr>
          <p:cNvPr id="131" name="Google Shape;131;p17"/>
          <p:cNvSpPr/>
          <p:nvPr/>
        </p:nvSpPr>
        <p:spPr>
          <a:xfrm>
            <a:off x="296058" y="1396181"/>
            <a:ext cx="618900" cy="618900"/>
          </a:xfrm>
          <a:prstGeom prst="ellipse">
            <a:avLst/>
          </a:prstGeom>
          <a:solidFill>
            <a:srgbClr val="0D808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132" name="Google Shape;132;p17"/>
          <p:cNvSpPr/>
          <p:nvPr/>
        </p:nvSpPr>
        <p:spPr>
          <a:xfrm>
            <a:off x="441418" y="1539509"/>
            <a:ext cx="328200" cy="328200"/>
          </a:xfrm>
          <a:prstGeom prst="hear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grpSp>
        <p:nvGrpSpPr>
          <p:cNvPr id="133" name="Google Shape;133;p17"/>
          <p:cNvGrpSpPr/>
          <p:nvPr/>
        </p:nvGrpSpPr>
        <p:grpSpPr>
          <a:xfrm>
            <a:off x="783675" y="2872750"/>
            <a:ext cx="2959644" cy="369472"/>
            <a:chOff x="127813" y="1698890"/>
            <a:chExt cx="4759800" cy="433500"/>
          </a:xfrm>
        </p:grpSpPr>
        <p:sp>
          <p:nvSpPr>
            <p:cNvPr id="134" name="Google Shape;134;p17"/>
            <p:cNvSpPr/>
            <p:nvPr/>
          </p:nvSpPr>
          <p:spPr>
            <a:xfrm>
              <a:off x="127813" y="1732916"/>
              <a:ext cx="4759800" cy="391800"/>
            </a:xfrm>
            <a:prstGeom prst="roundRect">
              <a:avLst>
                <a:gd name="adj" fmla="val 16667"/>
              </a:avLst>
            </a:prstGeom>
            <a:solidFill>
              <a:srgbClr val="F16F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135" name="Google Shape;135;p17"/>
            <p:cNvSpPr txBox="1"/>
            <p:nvPr/>
          </p:nvSpPr>
          <p:spPr>
            <a:xfrm>
              <a:off x="430040" y="1698890"/>
              <a:ext cx="4363200" cy="433500"/>
            </a:xfrm>
            <a:prstGeom prst="rect">
              <a:avLst/>
            </a:prstGeom>
            <a:noFill/>
            <a:ln>
              <a:noFill/>
            </a:ln>
            <a:effectLst>
              <a:outerShdw dist="28575" dir="1200000" algn="bl" rotWithShape="0">
                <a:srgbClr val="303C72"/>
              </a:outerShdw>
            </a:effectLst>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2400">
                  <a:solidFill>
                    <a:schemeClr val="lt1"/>
                  </a:solidFill>
                  <a:latin typeface="Chewy"/>
                  <a:ea typeface="Chewy"/>
                  <a:cs typeface="Chewy"/>
                  <a:sym typeface="Chewy"/>
                </a:rPr>
                <a:t>Be firm, but not scary</a:t>
              </a:r>
              <a:endParaRPr sz="2400">
                <a:solidFill>
                  <a:schemeClr val="lt1"/>
                </a:solidFill>
                <a:latin typeface="Chewy"/>
                <a:ea typeface="Chewy"/>
                <a:cs typeface="Chewy"/>
                <a:sym typeface="Chewy"/>
              </a:endParaRPr>
            </a:p>
          </p:txBody>
        </p:sp>
      </p:grpSp>
      <p:sp>
        <p:nvSpPr>
          <p:cNvPr id="136" name="Google Shape;136;p17"/>
          <p:cNvSpPr txBox="1"/>
          <p:nvPr/>
        </p:nvSpPr>
        <p:spPr>
          <a:xfrm>
            <a:off x="949500" y="3235700"/>
            <a:ext cx="79575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lt1"/>
                </a:solidFill>
                <a:latin typeface="Poppins"/>
                <a:ea typeface="Poppins"/>
                <a:cs typeface="Poppins"/>
                <a:sym typeface="Poppins"/>
              </a:rPr>
              <a:t>If you find that participants are not observing the house rules, make a direct instruction. This might sound like:</a:t>
            </a:r>
            <a:endParaRPr>
              <a:solidFill>
                <a:schemeClr val="lt1"/>
              </a:solidFill>
              <a:latin typeface="Poppins"/>
              <a:ea typeface="Poppins"/>
              <a:cs typeface="Poppins"/>
              <a:sym typeface="Poppins"/>
            </a:endParaRPr>
          </a:p>
        </p:txBody>
      </p:sp>
      <p:sp>
        <p:nvSpPr>
          <p:cNvPr id="137" name="Google Shape;137;p17"/>
          <p:cNvSpPr/>
          <p:nvPr/>
        </p:nvSpPr>
        <p:spPr>
          <a:xfrm>
            <a:off x="296058" y="2727431"/>
            <a:ext cx="618900" cy="618900"/>
          </a:xfrm>
          <a:prstGeom prst="ellipse">
            <a:avLst/>
          </a:prstGeom>
          <a:solidFill>
            <a:srgbClr val="F16F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138" name="Google Shape;138;p17"/>
          <p:cNvSpPr/>
          <p:nvPr/>
        </p:nvSpPr>
        <p:spPr>
          <a:xfrm>
            <a:off x="441418" y="2870759"/>
            <a:ext cx="328200" cy="328200"/>
          </a:xfrm>
          <a:prstGeom prst="hear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pic>
        <p:nvPicPr>
          <p:cNvPr id="139" name="Google Shape;139;p17"/>
          <p:cNvPicPr preferRelativeResize="0"/>
          <p:nvPr/>
        </p:nvPicPr>
        <p:blipFill rotWithShape="1">
          <a:blip r:embed="rId4">
            <a:alphaModFix/>
          </a:blip>
          <a:srcRect l="36163" b="38759"/>
          <a:stretch/>
        </p:blipFill>
        <p:spPr>
          <a:xfrm rot="-5400000">
            <a:off x="8011325" y="4010823"/>
            <a:ext cx="1143650" cy="1121702"/>
          </a:xfrm>
          <a:prstGeom prst="rect">
            <a:avLst/>
          </a:prstGeom>
          <a:noFill/>
          <a:ln>
            <a:noFill/>
          </a:ln>
        </p:spPr>
      </p:pic>
      <p:pic>
        <p:nvPicPr>
          <p:cNvPr id="140" name="Google Shape;140;p17"/>
          <p:cNvPicPr preferRelativeResize="0"/>
          <p:nvPr/>
        </p:nvPicPr>
        <p:blipFill rotWithShape="1">
          <a:blip r:embed="rId5">
            <a:alphaModFix/>
          </a:blip>
          <a:srcRect r="40447" b="35224"/>
          <a:stretch/>
        </p:blipFill>
        <p:spPr>
          <a:xfrm rot="10800000" flipH="1">
            <a:off x="8167400" y="-700"/>
            <a:ext cx="976624" cy="978025"/>
          </a:xfrm>
          <a:prstGeom prst="rect">
            <a:avLst/>
          </a:prstGeom>
          <a:noFill/>
          <a:ln>
            <a:noFill/>
          </a:ln>
        </p:spPr>
      </p:pic>
      <p:pic>
        <p:nvPicPr>
          <p:cNvPr id="141" name="Google Shape;141;p17"/>
          <p:cNvPicPr preferRelativeResize="0"/>
          <p:nvPr/>
        </p:nvPicPr>
        <p:blipFill rotWithShape="1">
          <a:blip r:embed="rId6">
            <a:alphaModFix/>
          </a:blip>
          <a:srcRect/>
          <a:stretch/>
        </p:blipFill>
        <p:spPr>
          <a:xfrm flipH="1">
            <a:off x="7635175" y="3655102"/>
            <a:ext cx="877501" cy="1088025"/>
          </a:xfrm>
          <a:prstGeom prst="rect">
            <a:avLst/>
          </a:prstGeom>
          <a:noFill/>
          <a:ln>
            <a:noFill/>
          </a:ln>
        </p:spPr>
      </p:pic>
      <p:sp>
        <p:nvSpPr>
          <p:cNvPr id="142" name="Google Shape;142;p17"/>
          <p:cNvSpPr txBox="1"/>
          <p:nvPr/>
        </p:nvSpPr>
        <p:spPr>
          <a:xfrm>
            <a:off x="1215175" y="3791450"/>
            <a:ext cx="5554500" cy="1163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i="1">
                <a:solidFill>
                  <a:schemeClr val="lt1"/>
                </a:solidFill>
                <a:latin typeface="Poppins"/>
                <a:ea typeface="Poppins"/>
                <a:cs typeface="Poppins"/>
                <a:sym typeface="Poppins"/>
              </a:rPr>
              <a:t>“Can we have one person speak at a time during the feedback session, please? It is important we get to hear each other.”</a:t>
            </a:r>
            <a:br>
              <a:rPr lang="en" sz="1300" i="1">
                <a:solidFill>
                  <a:schemeClr val="lt1"/>
                </a:solidFill>
                <a:latin typeface="Poppins"/>
                <a:ea typeface="Poppins"/>
                <a:cs typeface="Poppins"/>
                <a:sym typeface="Poppins"/>
              </a:rPr>
            </a:br>
            <a:endParaRPr sz="500" i="1">
              <a:solidFill>
                <a:schemeClr val="lt1"/>
              </a:solidFill>
              <a:latin typeface="Poppins"/>
              <a:ea typeface="Poppins"/>
              <a:cs typeface="Poppins"/>
              <a:sym typeface="Poppins"/>
            </a:endParaRPr>
          </a:p>
          <a:p>
            <a:pPr marL="0" lvl="0" indent="0" algn="l" rtl="0">
              <a:lnSpc>
                <a:spcPct val="115000"/>
              </a:lnSpc>
              <a:spcBef>
                <a:spcPts val="0"/>
              </a:spcBef>
              <a:spcAft>
                <a:spcPts val="0"/>
              </a:spcAft>
              <a:buNone/>
            </a:pPr>
            <a:r>
              <a:rPr lang="en" sz="1300" i="1">
                <a:solidFill>
                  <a:schemeClr val="lt1"/>
                </a:solidFill>
                <a:latin typeface="Poppins"/>
                <a:ea typeface="Poppins"/>
                <a:cs typeface="Poppins"/>
                <a:sym typeface="Poppins"/>
              </a:rPr>
              <a:t>“Let’s make sure we find a way to disagree while still respecting the other person.”</a:t>
            </a:r>
            <a:endParaRPr sz="1300" i="1">
              <a:solidFill>
                <a:schemeClr val="lt1"/>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18"/>
          <p:cNvPicPr preferRelativeResize="0"/>
          <p:nvPr/>
        </p:nvPicPr>
        <p:blipFill>
          <a:blip r:embed="rId3">
            <a:alphaModFix/>
          </a:blip>
          <a:stretch>
            <a:fillRect/>
          </a:stretch>
        </p:blipFill>
        <p:spPr>
          <a:xfrm>
            <a:off x="-12" y="0"/>
            <a:ext cx="9144018" cy="5143501"/>
          </a:xfrm>
          <a:prstGeom prst="rect">
            <a:avLst/>
          </a:prstGeom>
          <a:noFill/>
          <a:ln>
            <a:noFill/>
          </a:ln>
        </p:spPr>
      </p:pic>
      <p:grpSp>
        <p:nvGrpSpPr>
          <p:cNvPr id="148" name="Google Shape;148;p18"/>
          <p:cNvGrpSpPr/>
          <p:nvPr/>
        </p:nvGrpSpPr>
        <p:grpSpPr>
          <a:xfrm>
            <a:off x="783675" y="438825"/>
            <a:ext cx="1192706" cy="369472"/>
            <a:chOff x="127817" y="1698904"/>
            <a:chExt cx="1045500" cy="433500"/>
          </a:xfrm>
        </p:grpSpPr>
        <p:sp>
          <p:nvSpPr>
            <p:cNvPr id="149" name="Google Shape;149;p18"/>
            <p:cNvSpPr/>
            <p:nvPr/>
          </p:nvSpPr>
          <p:spPr>
            <a:xfrm>
              <a:off x="127817" y="1732929"/>
              <a:ext cx="1045500" cy="391800"/>
            </a:xfrm>
            <a:prstGeom prst="roundRect">
              <a:avLst>
                <a:gd name="adj" fmla="val 16667"/>
              </a:avLst>
            </a:prstGeom>
            <a:solidFill>
              <a:srgbClr val="F0B35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150" name="Google Shape;150;p18"/>
            <p:cNvSpPr txBox="1"/>
            <p:nvPr/>
          </p:nvSpPr>
          <p:spPr>
            <a:xfrm>
              <a:off x="307493" y="1698904"/>
              <a:ext cx="813300" cy="433500"/>
            </a:xfrm>
            <a:prstGeom prst="rect">
              <a:avLst/>
            </a:prstGeom>
            <a:noFill/>
            <a:ln>
              <a:noFill/>
            </a:ln>
            <a:effectLst>
              <a:outerShdw dist="28575" dir="1200000" algn="bl" rotWithShape="0">
                <a:srgbClr val="303C72"/>
              </a:outerShdw>
            </a:effectLst>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2400">
                  <a:solidFill>
                    <a:schemeClr val="lt1"/>
                  </a:solidFill>
                  <a:latin typeface="Chewy"/>
                  <a:ea typeface="Chewy"/>
                  <a:cs typeface="Chewy"/>
                  <a:sym typeface="Chewy"/>
                </a:rPr>
                <a:t>Be fair</a:t>
              </a:r>
              <a:endParaRPr sz="2400">
                <a:solidFill>
                  <a:schemeClr val="lt1"/>
                </a:solidFill>
                <a:latin typeface="Chewy"/>
                <a:ea typeface="Chewy"/>
                <a:cs typeface="Chewy"/>
                <a:sym typeface="Chewy"/>
              </a:endParaRPr>
            </a:p>
          </p:txBody>
        </p:sp>
      </p:grpSp>
      <p:sp>
        <p:nvSpPr>
          <p:cNvPr id="151" name="Google Shape;151;p18"/>
          <p:cNvSpPr txBox="1"/>
          <p:nvPr/>
        </p:nvSpPr>
        <p:spPr>
          <a:xfrm>
            <a:off x="949500" y="801925"/>
            <a:ext cx="7563300" cy="89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lt1"/>
                </a:solidFill>
                <a:latin typeface="Poppins"/>
                <a:ea typeface="Poppins"/>
                <a:cs typeface="Poppins"/>
                <a:sym typeface="Poppins"/>
              </a:rPr>
              <a:t>Ensure that everyone is treated with respect. A good facilitator does not show favoritism to one person or a group of participants over others. Don’t comment about a person’s gender, sexual identity, religion, or ethnic group.</a:t>
            </a:r>
            <a:endParaRPr>
              <a:solidFill>
                <a:schemeClr val="lt1"/>
              </a:solidFill>
              <a:latin typeface="Poppins"/>
              <a:ea typeface="Poppins"/>
              <a:cs typeface="Poppins"/>
              <a:sym typeface="Poppins"/>
            </a:endParaRPr>
          </a:p>
        </p:txBody>
      </p:sp>
      <p:sp>
        <p:nvSpPr>
          <p:cNvPr id="152" name="Google Shape;152;p18"/>
          <p:cNvSpPr/>
          <p:nvPr/>
        </p:nvSpPr>
        <p:spPr>
          <a:xfrm>
            <a:off x="296058" y="293656"/>
            <a:ext cx="618900" cy="618900"/>
          </a:xfrm>
          <a:prstGeom prst="ellipse">
            <a:avLst/>
          </a:prstGeom>
          <a:solidFill>
            <a:srgbClr val="F0B35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153" name="Google Shape;153;p18"/>
          <p:cNvSpPr/>
          <p:nvPr/>
        </p:nvSpPr>
        <p:spPr>
          <a:xfrm>
            <a:off x="441418" y="436984"/>
            <a:ext cx="328200" cy="328200"/>
          </a:xfrm>
          <a:prstGeom prst="hear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grpSp>
        <p:nvGrpSpPr>
          <p:cNvPr id="154" name="Google Shape;154;p18"/>
          <p:cNvGrpSpPr/>
          <p:nvPr/>
        </p:nvGrpSpPr>
        <p:grpSpPr>
          <a:xfrm>
            <a:off x="783675" y="1846150"/>
            <a:ext cx="3675224" cy="369429"/>
            <a:chOff x="127815" y="1698895"/>
            <a:chExt cx="4945800" cy="433500"/>
          </a:xfrm>
        </p:grpSpPr>
        <p:sp>
          <p:nvSpPr>
            <p:cNvPr id="155" name="Google Shape;155;p18"/>
            <p:cNvSpPr/>
            <p:nvPr/>
          </p:nvSpPr>
          <p:spPr>
            <a:xfrm>
              <a:off x="127815" y="1732925"/>
              <a:ext cx="4945800" cy="391800"/>
            </a:xfrm>
            <a:prstGeom prst="roundRect">
              <a:avLst>
                <a:gd name="adj" fmla="val 16667"/>
              </a:avLst>
            </a:prstGeom>
            <a:solidFill>
              <a:srgbClr val="0D808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156" name="Google Shape;156;p18"/>
            <p:cNvSpPr txBox="1"/>
            <p:nvPr/>
          </p:nvSpPr>
          <p:spPr>
            <a:xfrm>
              <a:off x="411088" y="1698895"/>
              <a:ext cx="4576200" cy="433500"/>
            </a:xfrm>
            <a:prstGeom prst="rect">
              <a:avLst/>
            </a:prstGeom>
            <a:noFill/>
            <a:ln>
              <a:noFill/>
            </a:ln>
            <a:effectLst>
              <a:outerShdw dist="28575" dir="1200000" algn="bl" rotWithShape="0">
                <a:srgbClr val="303C72"/>
              </a:outerShdw>
            </a:effectLst>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2400">
                  <a:solidFill>
                    <a:schemeClr val="lt1"/>
                  </a:solidFill>
                  <a:latin typeface="Chewy"/>
                  <a:ea typeface="Chewy"/>
                  <a:cs typeface="Chewy"/>
                  <a:sym typeface="Chewy"/>
                </a:rPr>
                <a:t>Leave them with a message</a:t>
              </a:r>
              <a:endParaRPr sz="2400">
                <a:solidFill>
                  <a:schemeClr val="lt1"/>
                </a:solidFill>
                <a:latin typeface="Chewy"/>
                <a:ea typeface="Chewy"/>
                <a:cs typeface="Chewy"/>
                <a:sym typeface="Chewy"/>
              </a:endParaRPr>
            </a:p>
          </p:txBody>
        </p:sp>
      </p:grpSp>
      <p:sp>
        <p:nvSpPr>
          <p:cNvPr id="157" name="Google Shape;157;p18"/>
          <p:cNvSpPr txBox="1"/>
          <p:nvPr/>
        </p:nvSpPr>
        <p:spPr>
          <a:xfrm>
            <a:off x="949500" y="2209250"/>
            <a:ext cx="76152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lt1"/>
                </a:solidFill>
                <a:latin typeface="Poppins"/>
                <a:ea typeface="Poppins"/>
                <a:cs typeface="Poppins"/>
                <a:sym typeface="Poppins"/>
              </a:rPr>
              <a:t>What do you want your participants to do and remember? Close each session with a takeaway message and a concrete call to action.</a:t>
            </a:r>
            <a:endParaRPr>
              <a:solidFill>
                <a:schemeClr val="lt1"/>
              </a:solidFill>
              <a:latin typeface="Poppins"/>
              <a:ea typeface="Poppins"/>
              <a:cs typeface="Poppins"/>
              <a:sym typeface="Poppins"/>
            </a:endParaRPr>
          </a:p>
        </p:txBody>
      </p:sp>
      <p:sp>
        <p:nvSpPr>
          <p:cNvPr id="158" name="Google Shape;158;p18"/>
          <p:cNvSpPr/>
          <p:nvPr/>
        </p:nvSpPr>
        <p:spPr>
          <a:xfrm>
            <a:off x="296058" y="1700981"/>
            <a:ext cx="618900" cy="618900"/>
          </a:xfrm>
          <a:prstGeom prst="ellipse">
            <a:avLst/>
          </a:prstGeom>
          <a:solidFill>
            <a:srgbClr val="0D808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159" name="Google Shape;159;p18"/>
          <p:cNvSpPr/>
          <p:nvPr/>
        </p:nvSpPr>
        <p:spPr>
          <a:xfrm>
            <a:off x="441418" y="1844309"/>
            <a:ext cx="328200" cy="328200"/>
          </a:xfrm>
          <a:prstGeom prst="hear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pic>
        <p:nvPicPr>
          <p:cNvPr id="160" name="Google Shape;160;p18"/>
          <p:cNvPicPr preferRelativeResize="0"/>
          <p:nvPr/>
        </p:nvPicPr>
        <p:blipFill rotWithShape="1">
          <a:blip r:embed="rId4">
            <a:alphaModFix/>
          </a:blip>
          <a:srcRect l="36163" b="38759"/>
          <a:stretch/>
        </p:blipFill>
        <p:spPr>
          <a:xfrm rot="-5400000">
            <a:off x="8011325" y="4010823"/>
            <a:ext cx="1143650" cy="1121702"/>
          </a:xfrm>
          <a:prstGeom prst="rect">
            <a:avLst/>
          </a:prstGeom>
          <a:noFill/>
          <a:ln>
            <a:noFill/>
          </a:ln>
        </p:spPr>
      </p:pic>
      <p:pic>
        <p:nvPicPr>
          <p:cNvPr id="161" name="Google Shape;161;p18"/>
          <p:cNvPicPr preferRelativeResize="0"/>
          <p:nvPr/>
        </p:nvPicPr>
        <p:blipFill rotWithShape="1">
          <a:blip r:embed="rId5">
            <a:alphaModFix/>
          </a:blip>
          <a:srcRect r="40447" b="35224"/>
          <a:stretch/>
        </p:blipFill>
        <p:spPr>
          <a:xfrm rot="10800000" flipH="1">
            <a:off x="8167400" y="-700"/>
            <a:ext cx="976624" cy="978025"/>
          </a:xfrm>
          <a:prstGeom prst="rect">
            <a:avLst/>
          </a:prstGeom>
          <a:noFill/>
          <a:ln>
            <a:noFill/>
          </a:ln>
        </p:spPr>
      </p:pic>
      <p:pic>
        <p:nvPicPr>
          <p:cNvPr id="162" name="Google Shape;162;p18"/>
          <p:cNvPicPr preferRelativeResize="0"/>
          <p:nvPr/>
        </p:nvPicPr>
        <p:blipFill rotWithShape="1">
          <a:blip r:embed="rId6">
            <a:alphaModFix/>
          </a:blip>
          <a:srcRect/>
          <a:stretch/>
        </p:blipFill>
        <p:spPr>
          <a:xfrm flipH="1">
            <a:off x="7635175" y="3655102"/>
            <a:ext cx="877501" cy="1088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19"/>
          <p:cNvPicPr preferRelativeResize="0"/>
          <p:nvPr/>
        </p:nvPicPr>
        <p:blipFill>
          <a:blip r:embed="rId3">
            <a:alphaModFix/>
          </a:blip>
          <a:stretch>
            <a:fillRect/>
          </a:stretch>
        </p:blipFill>
        <p:spPr>
          <a:xfrm>
            <a:off x="0" y="0"/>
            <a:ext cx="9144018" cy="5143501"/>
          </a:xfrm>
          <a:prstGeom prst="rect">
            <a:avLst/>
          </a:prstGeom>
          <a:noFill/>
          <a:ln>
            <a:noFill/>
          </a:ln>
        </p:spPr>
      </p:pic>
      <p:sp>
        <p:nvSpPr>
          <p:cNvPr id="168" name="Google Shape;168;p19"/>
          <p:cNvSpPr txBox="1"/>
          <p:nvPr/>
        </p:nvSpPr>
        <p:spPr>
          <a:xfrm>
            <a:off x="269550" y="1022375"/>
            <a:ext cx="3249900" cy="2586000"/>
          </a:xfrm>
          <a:prstGeom prst="rect">
            <a:avLst/>
          </a:prstGeom>
          <a:noFill/>
          <a:ln>
            <a:noFill/>
          </a:ln>
          <a:effectLst>
            <a:outerShdw dist="66675" dir="1200000" algn="bl" rotWithShape="0">
              <a:srgbClr val="EE5C61"/>
            </a:outerShdw>
          </a:effectLst>
        </p:spPr>
        <p:txBody>
          <a:bodyPr spcFirstLastPara="1" wrap="square" lIns="0" tIns="0" rIns="0" bIns="0" anchor="ctr" anchorCtr="0">
            <a:noAutofit/>
          </a:bodyPr>
          <a:lstStyle/>
          <a:p>
            <a:pPr marL="0" lvl="0" indent="0" algn="l" rtl="0">
              <a:lnSpc>
                <a:spcPct val="80000"/>
              </a:lnSpc>
              <a:spcBef>
                <a:spcPts val="0"/>
              </a:spcBef>
              <a:spcAft>
                <a:spcPts val="0"/>
              </a:spcAft>
              <a:buNone/>
            </a:pPr>
            <a:r>
              <a:rPr lang="en" sz="6900">
                <a:solidFill>
                  <a:schemeClr val="lt1"/>
                </a:solidFill>
                <a:latin typeface="Chewy"/>
                <a:ea typeface="Chewy"/>
                <a:cs typeface="Chewy"/>
                <a:sym typeface="Chewy"/>
              </a:rPr>
              <a:t>Program</a:t>
            </a:r>
            <a:endParaRPr sz="6900">
              <a:solidFill>
                <a:schemeClr val="lt1"/>
              </a:solidFill>
              <a:latin typeface="Chewy"/>
              <a:ea typeface="Chewy"/>
              <a:cs typeface="Chewy"/>
              <a:sym typeface="Chewy"/>
            </a:endParaRPr>
          </a:p>
        </p:txBody>
      </p:sp>
      <p:grpSp>
        <p:nvGrpSpPr>
          <p:cNvPr id="169" name="Google Shape;169;p19"/>
          <p:cNvGrpSpPr/>
          <p:nvPr/>
        </p:nvGrpSpPr>
        <p:grpSpPr>
          <a:xfrm>
            <a:off x="3667396" y="1588100"/>
            <a:ext cx="4556659" cy="384900"/>
            <a:chOff x="-162072" y="1857300"/>
            <a:chExt cx="4108800" cy="384900"/>
          </a:xfrm>
        </p:grpSpPr>
        <p:sp>
          <p:nvSpPr>
            <p:cNvPr id="170" name="Google Shape;170;p19"/>
            <p:cNvSpPr/>
            <p:nvPr/>
          </p:nvSpPr>
          <p:spPr>
            <a:xfrm>
              <a:off x="-162072" y="1891350"/>
              <a:ext cx="4108800" cy="316800"/>
            </a:xfrm>
            <a:prstGeom prst="roundRect">
              <a:avLst>
                <a:gd name="adj" fmla="val 16667"/>
              </a:avLst>
            </a:prstGeom>
            <a:solidFill>
              <a:srgbClr val="F16F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100"/>
            </a:p>
          </p:txBody>
        </p:sp>
        <p:sp>
          <p:nvSpPr>
            <p:cNvPr id="171" name="Google Shape;171;p19"/>
            <p:cNvSpPr txBox="1"/>
            <p:nvPr/>
          </p:nvSpPr>
          <p:spPr>
            <a:xfrm>
              <a:off x="-7275" y="1857300"/>
              <a:ext cx="3820800" cy="384900"/>
            </a:xfrm>
            <a:prstGeom prst="rect">
              <a:avLst/>
            </a:prstGeom>
            <a:noFill/>
            <a:ln>
              <a:noFill/>
            </a:ln>
            <a:effectLst>
              <a:outerShdw dist="28575" dir="1200000" algn="bl" rotWithShape="0">
                <a:srgbClr val="303C72"/>
              </a:outerShdw>
            </a:effectLst>
          </p:spPr>
          <p:txBody>
            <a:bodyPr spcFirstLastPara="1" wrap="square" lIns="0" tIns="0" rIns="0" bIns="0" anchor="ctr" anchorCtr="0">
              <a:noAutofit/>
            </a:bodyPr>
            <a:lstStyle/>
            <a:p>
              <a:pPr marL="0" lvl="0" indent="0" algn="l" rtl="0">
                <a:lnSpc>
                  <a:spcPct val="100000"/>
                </a:lnSpc>
                <a:spcBef>
                  <a:spcPts val="0"/>
                </a:spcBef>
                <a:spcAft>
                  <a:spcPts val="0"/>
                </a:spcAft>
                <a:buNone/>
              </a:pPr>
              <a:r>
                <a:rPr lang="en" sz="2200">
                  <a:solidFill>
                    <a:schemeClr val="lt1"/>
                  </a:solidFill>
                  <a:latin typeface="Chewy"/>
                  <a:ea typeface="Chewy"/>
                  <a:cs typeface="Chewy"/>
                  <a:sym typeface="Chewy"/>
                </a:rPr>
                <a:t>Session 2: Get to Know Your Community</a:t>
              </a:r>
              <a:endParaRPr sz="2200">
                <a:solidFill>
                  <a:schemeClr val="lt1"/>
                </a:solidFill>
                <a:latin typeface="Chewy"/>
                <a:ea typeface="Chewy"/>
                <a:cs typeface="Chewy"/>
                <a:sym typeface="Chewy"/>
              </a:endParaRPr>
            </a:p>
          </p:txBody>
        </p:sp>
      </p:grpSp>
      <p:grpSp>
        <p:nvGrpSpPr>
          <p:cNvPr id="172" name="Google Shape;172;p19"/>
          <p:cNvGrpSpPr/>
          <p:nvPr/>
        </p:nvGrpSpPr>
        <p:grpSpPr>
          <a:xfrm>
            <a:off x="3667389" y="1108150"/>
            <a:ext cx="5140165" cy="344775"/>
            <a:chOff x="319550" y="1704950"/>
            <a:chExt cx="1481700" cy="344775"/>
          </a:xfrm>
        </p:grpSpPr>
        <p:sp>
          <p:nvSpPr>
            <p:cNvPr id="173" name="Google Shape;173;p19"/>
            <p:cNvSpPr/>
            <p:nvPr/>
          </p:nvSpPr>
          <p:spPr>
            <a:xfrm>
              <a:off x="319550" y="1732925"/>
              <a:ext cx="1481700" cy="316800"/>
            </a:xfrm>
            <a:prstGeom prst="roundRect">
              <a:avLst>
                <a:gd name="adj" fmla="val 16667"/>
              </a:avLst>
            </a:prstGeom>
            <a:solidFill>
              <a:srgbClr val="0D808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100"/>
            </a:p>
          </p:txBody>
        </p:sp>
        <p:sp>
          <p:nvSpPr>
            <p:cNvPr id="174" name="Google Shape;174;p19"/>
            <p:cNvSpPr txBox="1"/>
            <p:nvPr/>
          </p:nvSpPr>
          <p:spPr>
            <a:xfrm>
              <a:off x="363951" y="1704950"/>
              <a:ext cx="1392900" cy="338700"/>
            </a:xfrm>
            <a:prstGeom prst="rect">
              <a:avLst/>
            </a:prstGeom>
            <a:noFill/>
            <a:ln>
              <a:noFill/>
            </a:ln>
            <a:effectLst>
              <a:outerShdw dist="28575" dir="1200000" algn="bl" rotWithShape="0">
                <a:srgbClr val="303C72"/>
              </a:outerShdw>
            </a:effectLst>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2200">
                  <a:solidFill>
                    <a:schemeClr val="lt1"/>
                  </a:solidFill>
                  <a:latin typeface="Chewy"/>
                  <a:ea typeface="Chewy"/>
                  <a:cs typeface="Chewy"/>
                  <a:sym typeface="Chewy"/>
                </a:rPr>
                <a:t>Session 1: What is a Youth Health Influencer?</a:t>
              </a:r>
              <a:endParaRPr sz="2200">
                <a:solidFill>
                  <a:schemeClr val="lt1"/>
                </a:solidFill>
                <a:latin typeface="Chewy"/>
                <a:ea typeface="Chewy"/>
                <a:cs typeface="Chewy"/>
                <a:sym typeface="Chewy"/>
              </a:endParaRPr>
            </a:p>
          </p:txBody>
        </p:sp>
      </p:grpSp>
      <p:grpSp>
        <p:nvGrpSpPr>
          <p:cNvPr id="175" name="Google Shape;175;p19"/>
          <p:cNvGrpSpPr/>
          <p:nvPr/>
        </p:nvGrpSpPr>
        <p:grpSpPr>
          <a:xfrm>
            <a:off x="3667404" y="2108175"/>
            <a:ext cx="5295892" cy="338700"/>
            <a:chOff x="319550" y="1732925"/>
            <a:chExt cx="1481700" cy="338700"/>
          </a:xfrm>
        </p:grpSpPr>
        <p:sp>
          <p:nvSpPr>
            <p:cNvPr id="176" name="Google Shape;176;p19"/>
            <p:cNvSpPr/>
            <p:nvPr/>
          </p:nvSpPr>
          <p:spPr>
            <a:xfrm>
              <a:off x="319550" y="1732925"/>
              <a:ext cx="1481700" cy="316800"/>
            </a:xfrm>
            <a:prstGeom prst="roundRect">
              <a:avLst>
                <a:gd name="adj" fmla="val 16667"/>
              </a:avLst>
            </a:prstGeom>
            <a:solidFill>
              <a:srgbClr val="F0B35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100"/>
            </a:p>
          </p:txBody>
        </p:sp>
        <p:sp>
          <p:nvSpPr>
            <p:cNvPr id="177" name="Google Shape;177;p19"/>
            <p:cNvSpPr txBox="1"/>
            <p:nvPr/>
          </p:nvSpPr>
          <p:spPr>
            <a:xfrm>
              <a:off x="367098" y="1732925"/>
              <a:ext cx="1404600" cy="338700"/>
            </a:xfrm>
            <a:prstGeom prst="rect">
              <a:avLst/>
            </a:prstGeom>
            <a:noFill/>
            <a:ln>
              <a:noFill/>
            </a:ln>
            <a:effectLst>
              <a:outerShdw dist="28575" dir="1200000" algn="bl" rotWithShape="0">
                <a:srgbClr val="303C72"/>
              </a:outerShdw>
            </a:effectLst>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2200">
                  <a:solidFill>
                    <a:schemeClr val="lt1"/>
                  </a:solidFill>
                  <a:latin typeface="Chewy"/>
                  <a:ea typeface="Chewy"/>
                  <a:cs typeface="Chewy"/>
                  <a:sym typeface="Chewy"/>
                </a:rPr>
                <a:t>Session 3: Credible Health Resources for Teens</a:t>
              </a:r>
              <a:endParaRPr sz="2200">
                <a:solidFill>
                  <a:schemeClr val="lt1"/>
                </a:solidFill>
                <a:latin typeface="Chewy"/>
                <a:ea typeface="Chewy"/>
                <a:cs typeface="Chewy"/>
                <a:sym typeface="Chewy"/>
              </a:endParaRPr>
            </a:p>
          </p:txBody>
        </p:sp>
      </p:grpSp>
      <p:pic>
        <p:nvPicPr>
          <p:cNvPr id="178" name="Google Shape;178;p19"/>
          <p:cNvPicPr preferRelativeResize="0"/>
          <p:nvPr/>
        </p:nvPicPr>
        <p:blipFill rotWithShape="1">
          <a:blip r:embed="rId4">
            <a:alphaModFix/>
          </a:blip>
          <a:srcRect r="40447" b="35224"/>
          <a:stretch/>
        </p:blipFill>
        <p:spPr>
          <a:xfrm flipH="1">
            <a:off x="0" y="3984375"/>
            <a:ext cx="1157475" cy="1159124"/>
          </a:xfrm>
          <a:prstGeom prst="rect">
            <a:avLst/>
          </a:prstGeom>
          <a:noFill/>
          <a:ln>
            <a:noFill/>
          </a:ln>
        </p:spPr>
      </p:pic>
      <p:pic>
        <p:nvPicPr>
          <p:cNvPr id="179" name="Google Shape;179;p19"/>
          <p:cNvPicPr preferRelativeResize="0"/>
          <p:nvPr/>
        </p:nvPicPr>
        <p:blipFill>
          <a:blip r:embed="rId5">
            <a:alphaModFix/>
          </a:blip>
          <a:stretch>
            <a:fillRect/>
          </a:stretch>
        </p:blipFill>
        <p:spPr>
          <a:xfrm>
            <a:off x="1361225" y="0"/>
            <a:ext cx="1328797" cy="646350"/>
          </a:xfrm>
          <a:prstGeom prst="rect">
            <a:avLst/>
          </a:prstGeom>
          <a:noFill/>
          <a:ln>
            <a:noFill/>
          </a:ln>
        </p:spPr>
      </p:pic>
      <p:pic>
        <p:nvPicPr>
          <p:cNvPr id="180" name="Google Shape;180;p19"/>
          <p:cNvPicPr preferRelativeResize="0"/>
          <p:nvPr/>
        </p:nvPicPr>
        <p:blipFill>
          <a:blip r:embed="rId6">
            <a:alphaModFix/>
          </a:blip>
          <a:stretch>
            <a:fillRect/>
          </a:stretch>
        </p:blipFill>
        <p:spPr>
          <a:xfrm>
            <a:off x="7815802" y="3635077"/>
            <a:ext cx="891175" cy="1104951"/>
          </a:xfrm>
          <a:prstGeom prst="rect">
            <a:avLst/>
          </a:prstGeom>
          <a:noFill/>
          <a:ln>
            <a:noFill/>
          </a:ln>
        </p:spPr>
      </p:pic>
      <p:sp>
        <p:nvSpPr>
          <p:cNvPr id="181" name="Google Shape;181;p19"/>
          <p:cNvSpPr txBox="1"/>
          <p:nvPr/>
        </p:nvSpPr>
        <p:spPr>
          <a:xfrm>
            <a:off x="3591200" y="2494800"/>
            <a:ext cx="1328700" cy="30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lt1"/>
                </a:solidFill>
                <a:latin typeface="Poppins"/>
                <a:ea typeface="Poppins"/>
                <a:cs typeface="Poppins"/>
                <a:sym typeface="Poppins"/>
              </a:rPr>
              <a:t>Lunch</a:t>
            </a:r>
            <a:endParaRPr sz="1600">
              <a:solidFill>
                <a:schemeClr val="lt1"/>
              </a:solidFill>
              <a:latin typeface="Poppins"/>
              <a:ea typeface="Poppins"/>
              <a:cs typeface="Poppins"/>
              <a:sym typeface="Poppins"/>
            </a:endParaRPr>
          </a:p>
        </p:txBody>
      </p:sp>
      <p:grpSp>
        <p:nvGrpSpPr>
          <p:cNvPr id="182" name="Google Shape;182;p19"/>
          <p:cNvGrpSpPr/>
          <p:nvPr/>
        </p:nvGrpSpPr>
        <p:grpSpPr>
          <a:xfrm>
            <a:off x="3667395" y="3419800"/>
            <a:ext cx="2877393" cy="384900"/>
            <a:chOff x="-162072" y="1857300"/>
            <a:chExt cx="4108800" cy="384900"/>
          </a:xfrm>
        </p:grpSpPr>
        <p:sp>
          <p:nvSpPr>
            <p:cNvPr id="183" name="Google Shape;183;p19"/>
            <p:cNvSpPr/>
            <p:nvPr/>
          </p:nvSpPr>
          <p:spPr>
            <a:xfrm>
              <a:off x="-162072" y="1891350"/>
              <a:ext cx="4108800" cy="316800"/>
            </a:xfrm>
            <a:prstGeom prst="roundRect">
              <a:avLst>
                <a:gd name="adj" fmla="val 16667"/>
              </a:avLst>
            </a:prstGeom>
            <a:solidFill>
              <a:srgbClr val="F16F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100"/>
            </a:p>
          </p:txBody>
        </p:sp>
        <p:sp>
          <p:nvSpPr>
            <p:cNvPr id="184" name="Google Shape;184;p19"/>
            <p:cNvSpPr txBox="1"/>
            <p:nvPr/>
          </p:nvSpPr>
          <p:spPr>
            <a:xfrm>
              <a:off x="-7286" y="1857300"/>
              <a:ext cx="3954000" cy="384900"/>
            </a:xfrm>
            <a:prstGeom prst="rect">
              <a:avLst/>
            </a:prstGeom>
            <a:noFill/>
            <a:ln>
              <a:noFill/>
            </a:ln>
            <a:effectLst>
              <a:outerShdw dist="28575" dir="1200000" algn="bl" rotWithShape="0">
                <a:srgbClr val="303C72"/>
              </a:outerShdw>
            </a:effectLst>
          </p:spPr>
          <p:txBody>
            <a:bodyPr spcFirstLastPara="1" wrap="square" lIns="0" tIns="0" rIns="0" bIns="0" anchor="ctr" anchorCtr="0">
              <a:noAutofit/>
            </a:bodyPr>
            <a:lstStyle/>
            <a:p>
              <a:pPr marL="0" lvl="0" indent="0" algn="l" rtl="0">
                <a:lnSpc>
                  <a:spcPct val="100000"/>
                </a:lnSpc>
                <a:spcBef>
                  <a:spcPts val="0"/>
                </a:spcBef>
                <a:spcAft>
                  <a:spcPts val="0"/>
                </a:spcAft>
                <a:buNone/>
              </a:pPr>
              <a:r>
                <a:rPr lang="en" sz="2200">
                  <a:solidFill>
                    <a:schemeClr val="lt1"/>
                  </a:solidFill>
                  <a:latin typeface="Chewy"/>
                  <a:ea typeface="Chewy"/>
                  <a:cs typeface="Chewy"/>
                  <a:sym typeface="Chewy"/>
                </a:rPr>
                <a:t>Session 5: Let’s Practice!</a:t>
              </a:r>
              <a:endParaRPr sz="2200">
                <a:solidFill>
                  <a:schemeClr val="lt1"/>
                </a:solidFill>
                <a:latin typeface="Chewy"/>
                <a:ea typeface="Chewy"/>
                <a:cs typeface="Chewy"/>
                <a:sym typeface="Chewy"/>
              </a:endParaRPr>
            </a:p>
          </p:txBody>
        </p:sp>
      </p:grpSp>
      <p:grpSp>
        <p:nvGrpSpPr>
          <p:cNvPr id="185" name="Google Shape;185;p19"/>
          <p:cNvGrpSpPr/>
          <p:nvPr/>
        </p:nvGrpSpPr>
        <p:grpSpPr>
          <a:xfrm>
            <a:off x="3667379" y="2935025"/>
            <a:ext cx="4134143" cy="350850"/>
            <a:chOff x="319550" y="1698875"/>
            <a:chExt cx="1496847" cy="350850"/>
          </a:xfrm>
        </p:grpSpPr>
        <p:sp>
          <p:nvSpPr>
            <p:cNvPr id="186" name="Google Shape;186;p19"/>
            <p:cNvSpPr/>
            <p:nvPr/>
          </p:nvSpPr>
          <p:spPr>
            <a:xfrm>
              <a:off x="319550" y="1732925"/>
              <a:ext cx="1481700" cy="316800"/>
            </a:xfrm>
            <a:prstGeom prst="roundRect">
              <a:avLst>
                <a:gd name="adj" fmla="val 16667"/>
              </a:avLst>
            </a:prstGeom>
            <a:solidFill>
              <a:srgbClr val="0D808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100"/>
            </a:p>
          </p:txBody>
        </p:sp>
        <p:sp>
          <p:nvSpPr>
            <p:cNvPr id="187" name="Google Shape;187;p19"/>
            <p:cNvSpPr txBox="1"/>
            <p:nvPr/>
          </p:nvSpPr>
          <p:spPr>
            <a:xfrm>
              <a:off x="367097" y="1698875"/>
              <a:ext cx="1449300" cy="338700"/>
            </a:xfrm>
            <a:prstGeom prst="rect">
              <a:avLst/>
            </a:prstGeom>
            <a:noFill/>
            <a:ln>
              <a:noFill/>
            </a:ln>
            <a:effectLst>
              <a:outerShdw dist="28575" dir="1200000" algn="bl" rotWithShape="0">
                <a:srgbClr val="303C72"/>
              </a:outerShdw>
            </a:effectLst>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2200">
                  <a:solidFill>
                    <a:schemeClr val="lt1"/>
                  </a:solidFill>
                  <a:latin typeface="Chewy"/>
                  <a:ea typeface="Chewy"/>
                  <a:cs typeface="Chewy"/>
                  <a:sym typeface="Chewy"/>
                </a:rPr>
                <a:t>Session 4: Building Facilitation Skills</a:t>
              </a:r>
              <a:endParaRPr sz="2200">
                <a:solidFill>
                  <a:schemeClr val="lt1"/>
                </a:solidFill>
                <a:latin typeface="Chewy"/>
                <a:ea typeface="Chewy"/>
                <a:cs typeface="Chewy"/>
                <a:sym typeface="Chewy"/>
              </a:endParaRPr>
            </a:p>
          </p:txBody>
        </p:sp>
      </p:grpSp>
      <p:grpSp>
        <p:nvGrpSpPr>
          <p:cNvPr id="188" name="Google Shape;188;p19"/>
          <p:cNvGrpSpPr/>
          <p:nvPr/>
        </p:nvGrpSpPr>
        <p:grpSpPr>
          <a:xfrm>
            <a:off x="3667386" y="3939875"/>
            <a:ext cx="2982810" cy="338700"/>
            <a:chOff x="319550" y="1732925"/>
            <a:chExt cx="1481700" cy="338700"/>
          </a:xfrm>
        </p:grpSpPr>
        <p:sp>
          <p:nvSpPr>
            <p:cNvPr id="189" name="Google Shape;189;p19"/>
            <p:cNvSpPr/>
            <p:nvPr/>
          </p:nvSpPr>
          <p:spPr>
            <a:xfrm>
              <a:off x="319550" y="1732925"/>
              <a:ext cx="1481700" cy="316800"/>
            </a:xfrm>
            <a:prstGeom prst="roundRect">
              <a:avLst>
                <a:gd name="adj" fmla="val 16667"/>
              </a:avLst>
            </a:prstGeom>
            <a:solidFill>
              <a:srgbClr val="F0B35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100"/>
            </a:p>
          </p:txBody>
        </p:sp>
        <p:sp>
          <p:nvSpPr>
            <p:cNvPr id="190" name="Google Shape;190;p19"/>
            <p:cNvSpPr txBox="1"/>
            <p:nvPr/>
          </p:nvSpPr>
          <p:spPr>
            <a:xfrm>
              <a:off x="367098" y="1732925"/>
              <a:ext cx="1394700" cy="338700"/>
            </a:xfrm>
            <a:prstGeom prst="rect">
              <a:avLst/>
            </a:prstGeom>
            <a:noFill/>
            <a:ln>
              <a:noFill/>
            </a:ln>
            <a:effectLst>
              <a:outerShdw dist="28575" dir="1200000" algn="bl" rotWithShape="0">
                <a:srgbClr val="303C72"/>
              </a:outerShdw>
            </a:effectLst>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2200">
                  <a:solidFill>
                    <a:schemeClr val="lt1"/>
                  </a:solidFill>
                  <a:latin typeface="Chewy"/>
                  <a:ea typeface="Chewy"/>
                  <a:cs typeface="Chewy"/>
                  <a:sym typeface="Chewy"/>
                </a:rPr>
                <a:t>Session 6: Action Planning</a:t>
              </a:r>
              <a:endParaRPr sz="2200">
                <a:solidFill>
                  <a:schemeClr val="lt1"/>
                </a:solidFill>
                <a:latin typeface="Chewy"/>
                <a:ea typeface="Chewy"/>
                <a:cs typeface="Chewy"/>
                <a:sym typeface="Chewy"/>
              </a:endParaRPr>
            </a:p>
          </p:txBody>
        </p:sp>
      </p:grpSp>
      <p:grpSp>
        <p:nvGrpSpPr>
          <p:cNvPr id="191" name="Google Shape;191;p19"/>
          <p:cNvGrpSpPr/>
          <p:nvPr/>
        </p:nvGrpSpPr>
        <p:grpSpPr>
          <a:xfrm>
            <a:off x="3667486" y="658633"/>
            <a:ext cx="3391908" cy="338713"/>
            <a:chOff x="319554" y="1664825"/>
            <a:chExt cx="1481700" cy="384902"/>
          </a:xfrm>
        </p:grpSpPr>
        <p:sp>
          <p:nvSpPr>
            <p:cNvPr id="192" name="Google Shape;192;p19"/>
            <p:cNvSpPr/>
            <p:nvPr/>
          </p:nvSpPr>
          <p:spPr>
            <a:xfrm>
              <a:off x="319554" y="1664825"/>
              <a:ext cx="1481700" cy="384900"/>
            </a:xfrm>
            <a:prstGeom prst="roundRect">
              <a:avLst>
                <a:gd name="adj" fmla="val 16667"/>
              </a:avLst>
            </a:prstGeom>
            <a:solidFill>
              <a:srgbClr val="5EA2C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3" name="Google Shape;193;p19"/>
            <p:cNvSpPr txBox="1"/>
            <p:nvPr/>
          </p:nvSpPr>
          <p:spPr>
            <a:xfrm>
              <a:off x="387891" y="1664827"/>
              <a:ext cx="1368300" cy="384900"/>
            </a:xfrm>
            <a:prstGeom prst="rect">
              <a:avLst/>
            </a:prstGeom>
            <a:noFill/>
            <a:ln>
              <a:noFill/>
            </a:ln>
            <a:effectLst>
              <a:outerShdw dist="28575" dir="1200000" algn="bl" rotWithShape="0">
                <a:srgbClr val="303C72"/>
              </a:outerShdw>
            </a:effectLst>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sz="2200">
                  <a:solidFill>
                    <a:schemeClr val="lt1"/>
                  </a:solidFill>
                  <a:latin typeface="Chewy"/>
                  <a:ea typeface="Chewy"/>
                  <a:cs typeface="Chewy"/>
                  <a:sym typeface="Chewy"/>
                </a:rPr>
                <a:t>Introductions &amp; House Rules</a:t>
              </a:r>
              <a:endParaRPr sz="2200">
                <a:solidFill>
                  <a:schemeClr val="lt1"/>
                </a:solidFill>
                <a:latin typeface="Chewy"/>
                <a:ea typeface="Chewy"/>
                <a:cs typeface="Chewy"/>
                <a:sym typeface="Chewy"/>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20"/>
          <p:cNvPicPr preferRelativeResize="0"/>
          <p:nvPr/>
        </p:nvPicPr>
        <p:blipFill>
          <a:blip r:embed="rId3">
            <a:alphaModFix/>
          </a:blip>
          <a:stretch>
            <a:fillRect/>
          </a:stretch>
        </p:blipFill>
        <p:spPr>
          <a:xfrm>
            <a:off x="0" y="0"/>
            <a:ext cx="9144018" cy="5143501"/>
          </a:xfrm>
          <a:prstGeom prst="rect">
            <a:avLst/>
          </a:prstGeom>
          <a:noFill/>
          <a:ln>
            <a:noFill/>
          </a:ln>
        </p:spPr>
      </p:pic>
      <p:pic>
        <p:nvPicPr>
          <p:cNvPr id="199" name="Google Shape;199;p20"/>
          <p:cNvPicPr preferRelativeResize="0"/>
          <p:nvPr/>
        </p:nvPicPr>
        <p:blipFill>
          <a:blip r:embed="rId4">
            <a:alphaModFix/>
          </a:blip>
          <a:stretch>
            <a:fillRect/>
          </a:stretch>
        </p:blipFill>
        <p:spPr>
          <a:xfrm>
            <a:off x="4114800" y="1912125"/>
            <a:ext cx="1436875" cy="1540626"/>
          </a:xfrm>
          <a:prstGeom prst="rect">
            <a:avLst/>
          </a:prstGeom>
          <a:noFill/>
          <a:ln>
            <a:noFill/>
          </a:ln>
        </p:spPr>
      </p:pic>
      <p:pic>
        <p:nvPicPr>
          <p:cNvPr id="200" name="Google Shape;200;p20"/>
          <p:cNvPicPr preferRelativeResize="0"/>
          <p:nvPr/>
        </p:nvPicPr>
        <p:blipFill>
          <a:blip r:embed="rId5">
            <a:alphaModFix/>
          </a:blip>
          <a:stretch>
            <a:fillRect/>
          </a:stretch>
        </p:blipFill>
        <p:spPr>
          <a:xfrm>
            <a:off x="1421263" y="2571750"/>
            <a:ext cx="7722762" cy="2571750"/>
          </a:xfrm>
          <a:prstGeom prst="rect">
            <a:avLst/>
          </a:prstGeom>
          <a:noFill/>
          <a:ln>
            <a:noFill/>
          </a:ln>
        </p:spPr>
      </p:pic>
      <p:sp>
        <p:nvSpPr>
          <p:cNvPr id="201" name="Google Shape;201;p20"/>
          <p:cNvSpPr txBox="1"/>
          <p:nvPr/>
        </p:nvSpPr>
        <p:spPr>
          <a:xfrm>
            <a:off x="304125" y="216650"/>
            <a:ext cx="6047400" cy="2586000"/>
          </a:xfrm>
          <a:prstGeom prst="rect">
            <a:avLst/>
          </a:prstGeom>
          <a:noFill/>
          <a:ln>
            <a:noFill/>
          </a:ln>
          <a:effectLst>
            <a:outerShdw dist="76200" dir="1200000" algn="bl" rotWithShape="0">
              <a:srgbClr val="EE5C61"/>
            </a:outerShdw>
          </a:effectLst>
        </p:spPr>
        <p:txBody>
          <a:bodyPr spcFirstLastPara="1" wrap="square" lIns="0" tIns="0" rIns="0" bIns="0" anchor="ctr" anchorCtr="0">
            <a:noAutofit/>
          </a:bodyPr>
          <a:lstStyle/>
          <a:p>
            <a:pPr marL="0" lvl="0" indent="0" algn="l" rtl="0">
              <a:lnSpc>
                <a:spcPct val="80000"/>
              </a:lnSpc>
              <a:spcBef>
                <a:spcPts val="0"/>
              </a:spcBef>
              <a:spcAft>
                <a:spcPts val="0"/>
              </a:spcAft>
              <a:buNone/>
            </a:pPr>
            <a:r>
              <a:rPr lang="en" sz="5600">
                <a:solidFill>
                  <a:schemeClr val="lt1"/>
                </a:solidFill>
                <a:latin typeface="Chewy"/>
                <a:ea typeface="Chewy"/>
                <a:cs typeface="Chewy"/>
                <a:sym typeface="Chewy"/>
              </a:rPr>
              <a:t>Let’s get to know each other!</a:t>
            </a:r>
            <a:endParaRPr sz="5600">
              <a:solidFill>
                <a:schemeClr val="lt1"/>
              </a:solidFill>
              <a:latin typeface="Chewy"/>
              <a:ea typeface="Chewy"/>
              <a:cs typeface="Chewy"/>
              <a:sym typeface="Chewy"/>
            </a:endParaRPr>
          </a:p>
        </p:txBody>
      </p:sp>
      <p:pic>
        <p:nvPicPr>
          <p:cNvPr id="202" name="Google Shape;202;p20"/>
          <p:cNvPicPr preferRelativeResize="0"/>
          <p:nvPr/>
        </p:nvPicPr>
        <p:blipFill rotWithShape="1">
          <a:blip r:embed="rId6">
            <a:alphaModFix/>
          </a:blip>
          <a:srcRect r="18540"/>
          <a:stretch/>
        </p:blipFill>
        <p:spPr>
          <a:xfrm>
            <a:off x="4813125" y="221375"/>
            <a:ext cx="4330875" cy="4922125"/>
          </a:xfrm>
          <a:prstGeom prst="rect">
            <a:avLst/>
          </a:prstGeom>
          <a:noFill/>
          <a:ln>
            <a:noFill/>
          </a:ln>
        </p:spPr>
      </p:pic>
      <p:pic>
        <p:nvPicPr>
          <p:cNvPr id="203" name="Google Shape;203;p20"/>
          <p:cNvPicPr preferRelativeResize="0"/>
          <p:nvPr/>
        </p:nvPicPr>
        <p:blipFill>
          <a:blip r:embed="rId7">
            <a:alphaModFix/>
          </a:blip>
          <a:stretch>
            <a:fillRect/>
          </a:stretch>
        </p:blipFill>
        <p:spPr>
          <a:xfrm rot="-10112038">
            <a:off x="482603" y="3331777"/>
            <a:ext cx="1436871" cy="698846"/>
          </a:xfrm>
          <a:prstGeom prst="rect">
            <a:avLst/>
          </a:prstGeom>
          <a:noFill/>
          <a:ln>
            <a:noFill/>
          </a:ln>
        </p:spPr>
      </p:pic>
      <p:pic>
        <p:nvPicPr>
          <p:cNvPr id="204" name="Google Shape;204;p20"/>
          <p:cNvPicPr preferRelativeResize="0"/>
          <p:nvPr/>
        </p:nvPicPr>
        <p:blipFill>
          <a:blip r:embed="rId8">
            <a:alphaModFix/>
          </a:blip>
          <a:stretch>
            <a:fillRect/>
          </a:stretch>
        </p:blipFill>
        <p:spPr>
          <a:xfrm>
            <a:off x="24" y="3856800"/>
            <a:ext cx="3858202" cy="1286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21"/>
          <p:cNvPicPr preferRelativeResize="0"/>
          <p:nvPr/>
        </p:nvPicPr>
        <p:blipFill>
          <a:blip r:embed="rId3">
            <a:alphaModFix/>
          </a:blip>
          <a:stretch>
            <a:fillRect/>
          </a:stretch>
        </p:blipFill>
        <p:spPr>
          <a:xfrm>
            <a:off x="0" y="0"/>
            <a:ext cx="9144018" cy="5143501"/>
          </a:xfrm>
          <a:prstGeom prst="rect">
            <a:avLst/>
          </a:prstGeom>
          <a:noFill/>
          <a:ln>
            <a:noFill/>
          </a:ln>
        </p:spPr>
      </p:pic>
      <p:pic>
        <p:nvPicPr>
          <p:cNvPr id="210" name="Google Shape;210;p21"/>
          <p:cNvPicPr preferRelativeResize="0"/>
          <p:nvPr/>
        </p:nvPicPr>
        <p:blipFill rotWithShape="1">
          <a:blip r:embed="rId4">
            <a:alphaModFix/>
          </a:blip>
          <a:srcRect l="2588" t="63178" r="2579" b="-6982"/>
          <a:stretch/>
        </p:blipFill>
        <p:spPr>
          <a:xfrm>
            <a:off x="0" y="0"/>
            <a:ext cx="9144003" cy="2571750"/>
          </a:xfrm>
          <a:prstGeom prst="rect">
            <a:avLst/>
          </a:prstGeom>
          <a:noFill/>
          <a:ln>
            <a:noFill/>
          </a:ln>
        </p:spPr>
      </p:pic>
      <p:sp>
        <p:nvSpPr>
          <p:cNvPr id="211" name="Google Shape;211;p21"/>
          <p:cNvSpPr txBox="1"/>
          <p:nvPr/>
        </p:nvSpPr>
        <p:spPr>
          <a:xfrm>
            <a:off x="965100" y="268775"/>
            <a:ext cx="7213800" cy="1000500"/>
          </a:xfrm>
          <a:prstGeom prst="rect">
            <a:avLst/>
          </a:prstGeom>
          <a:noFill/>
          <a:ln>
            <a:noFill/>
          </a:ln>
          <a:effectLst>
            <a:outerShdw dist="76200" dir="1200000" algn="bl" rotWithShape="0">
              <a:srgbClr val="303C72"/>
            </a:outerShdw>
          </a:effectLst>
        </p:spPr>
        <p:txBody>
          <a:bodyPr spcFirstLastPara="1" wrap="square" lIns="0" tIns="0" rIns="0" bIns="0" anchor="ctr" anchorCtr="0">
            <a:noAutofit/>
          </a:bodyPr>
          <a:lstStyle/>
          <a:p>
            <a:pPr marL="0" lvl="0" indent="0" algn="ctr" rtl="0">
              <a:lnSpc>
                <a:spcPct val="80000"/>
              </a:lnSpc>
              <a:spcBef>
                <a:spcPts val="0"/>
              </a:spcBef>
              <a:spcAft>
                <a:spcPts val="0"/>
              </a:spcAft>
              <a:buNone/>
            </a:pPr>
            <a:r>
              <a:rPr lang="en" sz="5000">
                <a:solidFill>
                  <a:schemeClr val="lt1"/>
                </a:solidFill>
                <a:latin typeface="Chewy"/>
                <a:ea typeface="Chewy"/>
                <a:cs typeface="Chewy"/>
                <a:sym typeface="Chewy"/>
              </a:rPr>
              <a:t>Session 1: What is a </a:t>
            </a:r>
            <a:br>
              <a:rPr lang="en" sz="5000">
                <a:solidFill>
                  <a:schemeClr val="lt1"/>
                </a:solidFill>
                <a:latin typeface="Chewy"/>
                <a:ea typeface="Chewy"/>
                <a:cs typeface="Chewy"/>
                <a:sym typeface="Chewy"/>
              </a:rPr>
            </a:br>
            <a:r>
              <a:rPr lang="en" sz="5000">
                <a:solidFill>
                  <a:schemeClr val="lt1"/>
                </a:solidFill>
                <a:latin typeface="Chewy"/>
                <a:ea typeface="Chewy"/>
                <a:cs typeface="Chewy"/>
                <a:sym typeface="Chewy"/>
              </a:rPr>
              <a:t>Youth Health Influencer?</a:t>
            </a:r>
            <a:endParaRPr sz="5000">
              <a:solidFill>
                <a:schemeClr val="lt1"/>
              </a:solidFill>
              <a:latin typeface="Chewy"/>
              <a:ea typeface="Chewy"/>
              <a:cs typeface="Chewy"/>
              <a:sym typeface="Chewy"/>
            </a:endParaRPr>
          </a:p>
        </p:txBody>
      </p:sp>
      <p:pic>
        <p:nvPicPr>
          <p:cNvPr id="212" name="Google Shape;212;p21"/>
          <p:cNvPicPr preferRelativeResize="0"/>
          <p:nvPr/>
        </p:nvPicPr>
        <p:blipFill rotWithShape="1">
          <a:blip r:embed="rId5">
            <a:alphaModFix/>
          </a:blip>
          <a:srcRect b="8189"/>
          <a:stretch/>
        </p:blipFill>
        <p:spPr>
          <a:xfrm>
            <a:off x="186735" y="1329775"/>
            <a:ext cx="8770529" cy="38137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34</Slides>
  <Notes>34</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3</cp:revision>
  <dcterms:modified xsi:type="dcterms:W3CDTF">2025-01-13T12:22:37Z</dcterms:modified>
</cp:coreProperties>
</file>