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Lst>
  <p:sldSz cx="9144000" cy="5143500" type="screen16x9"/>
  <p:notesSz cx="6858000" cy="9144000"/>
  <p:embeddedFontLst>
    <p:embeddedFont>
      <p:font typeface="Chewy" panose="020B0604020202020204" charset="0"/>
      <p:regular r:id="rId64"/>
    </p:embeddedFont>
    <p:embeddedFont>
      <p:font typeface="Playfair Display" panose="00000500000000000000" pitchFamily="2" charset="0"/>
      <p:regular r:id="rId65"/>
      <p:bold r:id="rId66"/>
      <p:italic r:id="rId67"/>
      <p:boldItalic r:id="rId68"/>
    </p:embeddedFont>
    <p:embeddedFont>
      <p:font typeface="Poppins" panose="00000500000000000000" pitchFamily="2" charset="0"/>
      <p:regular r:id="rId69"/>
      <p:bold r:id="rId70"/>
      <p:italic r:id="rId71"/>
      <p:boldItalic r:id="rId7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6" roundtripDataSignature="AMtx7mgHCJzZk2Znapq95d/AH983bHkvQ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FCECD1-33F9-5746-ABEC-5E964DF5F2CC}" v="25" dt="2025-01-13T12:50:47.2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0" d="100"/>
          <a:sy n="100" d="100"/>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font" Target="fonts/font5.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3.fntdata"/><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1.fntdata"/><Relationship Id="rId69" Type="http://schemas.openxmlformats.org/officeDocument/2006/relationships/font" Target="fonts/font6.fntdata"/><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9.fntdata"/><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2.fntdata"/><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customschemas.google.com/relationships/presentationmetadata" Target="metadata"/><Relationship Id="rId7" Type="http://schemas.openxmlformats.org/officeDocument/2006/relationships/slide" Target="slides/slide6.xml"/><Relationship Id="rId71" Type="http://schemas.openxmlformats.org/officeDocument/2006/relationships/font" Target="fonts/font8.fntdata"/><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llo Caliwan" userId="S::mcaliwa1@jh.edu::5c6eace8-b7a6-49a1-bf01-b7de1a30f1b7" providerId="AD" clId="Web-{42FCECD1-33F9-5746-ABEC-5E964DF5F2CC}"/>
    <pc:docChg chg="modSld">
      <pc:chgData name="Chello Caliwan" userId="S::mcaliwa1@jh.edu::5c6eace8-b7a6-49a1-bf01-b7de1a30f1b7" providerId="AD" clId="Web-{42FCECD1-33F9-5746-ABEC-5E964DF5F2CC}" dt="2025-01-13T13:04:08.922" v="76"/>
      <pc:docMkLst>
        <pc:docMk/>
      </pc:docMkLst>
      <pc:sldChg chg="modNotes">
        <pc:chgData name="Chello Caliwan" userId="S::mcaliwa1@jh.edu::5c6eace8-b7a6-49a1-bf01-b7de1a30f1b7" providerId="AD" clId="Web-{42FCECD1-33F9-5746-ABEC-5E964DF5F2CC}" dt="2025-01-13T13:03:46" v="72"/>
        <pc:sldMkLst>
          <pc:docMk/>
          <pc:sldMk cId="0" sldId="263"/>
        </pc:sldMkLst>
      </pc:sldChg>
      <pc:sldChg chg="modSp">
        <pc:chgData name="Chello Caliwan" userId="S::mcaliwa1@jh.edu::5c6eace8-b7a6-49a1-bf01-b7de1a30f1b7" providerId="AD" clId="Web-{42FCECD1-33F9-5746-ABEC-5E964DF5F2CC}" dt="2025-01-13T12:50:45.883" v="12" actId="20577"/>
        <pc:sldMkLst>
          <pc:docMk/>
          <pc:sldMk cId="0" sldId="268"/>
        </pc:sldMkLst>
        <pc:spChg chg="mod">
          <ac:chgData name="Chello Caliwan" userId="S::mcaliwa1@jh.edu::5c6eace8-b7a6-49a1-bf01-b7de1a30f1b7" providerId="AD" clId="Web-{42FCECD1-33F9-5746-ABEC-5E964DF5F2CC}" dt="2025-01-13T12:50:45.883" v="12" actId="20577"/>
          <ac:spMkLst>
            <pc:docMk/>
            <pc:sldMk cId="0" sldId="268"/>
            <ac:spMk id="198" creationId="{00000000-0000-0000-0000-000000000000}"/>
          </ac:spMkLst>
        </pc:spChg>
      </pc:sldChg>
      <pc:sldChg chg="modSp">
        <pc:chgData name="Chello Caliwan" userId="S::mcaliwa1@jh.edu::5c6eace8-b7a6-49a1-bf01-b7de1a30f1b7" providerId="AD" clId="Web-{42FCECD1-33F9-5746-ABEC-5E964DF5F2CC}" dt="2025-01-13T12:50:09.741" v="0"/>
        <pc:sldMkLst>
          <pc:docMk/>
          <pc:sldMk cId="0" sldId="274"/>
        </pc:sldMkLst>
        <pc:spChg chg="mod">
          <ac:chgData name="Chello Caliwan" userId="S::mcaliwa1@jh.edu::5c6eace8-b7a6-49a1-bf01-b7de1a30f1b7" providerId="AD" clId="Web-{42FCECD1-33F9-5746-ABEC-5E964DF5F2CC}" dt="2025-01-13T12:50:09.741" v="0"/>
          <ac:spMkLst>
            <pc:docMk/>
            <pc:sldMk cId="0" sldId="274"/>
            <ac:spMk id="251" creationId="{00000000-0000-0000-0000-000000000000}"/>
          </ac:spMkLst>
        </pc:spChg>
      </pc:sldChg>
      <pc:sldChg chg="modSp">
        <pc:chgData name="Chello Caliwan" userId="S::mcaliwa1@jh.edu::5c6eace8-b7a6-49a1-bf01-b7de1a30f1b7" providerId="AD" clId="Web-{42FCECD1-33F9-5746-ABEC-5E964DF5F2CC}" dt="2025-01-13T12:50:33.679" v="11" actId="20577"/>
        <pc:sldMkLst>
          <pc:docMk/>
          <pc:sldMk cId="0" sldId="275"/>
        </pc:sldMkLst>
        <pc:spChg chg="mod">
          <ac:chgData name="Chello Caliwan" userId="S::mcaliwa1@jh.edu::5c6eace8-b7a6-49a1-bf01-b7de1a30f1b7" providerId="AD" clId="Web-{42FCECD1-33F9-5746-ABEC-5E964DF5F2CC}" dt="2025-01-13T12:50:33.679" v="11" actId="20577"/>
          <ac:spMkLst>
            <pc:docMk/>
            <pc:sldMk cId="0" sldId="275"/>
            <ac:spMk id="261" creationId="{00000000-0000-0000-0000-000000000000}"/>
          </ac:spMkLst>
        </pc:spChg>
      </pc:sldChg>
      <pc:sldChg chg="modNotes">
        <pc:chgData name="Chello Caliwan" userId="S::mcaliwa1@jh.edu::5c6eace8-b7a6-49a1-bf01-b7de1a30f1b7" providerId="AD" clId="Web-{42FCECD1-33F9-5746-ABEC-5E964DF5F2CC}" dt="2025-01-13T13:03:55.563" v="74"/>
        <pc:sldMkLst>
          <pc:docMk/>
          <pc:sldMk cId="0" sldId="282"/>
        </pc:sldMkLst>
      </pc:sldChg>
      <pc:sldChg chg="modNotes">
        <pc:chgData name="Chello Caliwan" userId="S::mcaliwa1@jh.edu::5c6eace8-b7a6-49a1-bf01-b7de1a30f1b7" providerId="AD" clId="Web-{42FCECD1-33F9-5746-ABEC-5E964DF5F2CC}" dt="2025-01-13T13:04:08.922" v="76"/>
        <pc:sldMkLst>
          <pc:docMk/>
          <pc:sldMk cId="0" sldId="28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rive.google.com/file/d/1Vf-qlFUHnab4DDRULFzx5ILNVM5_DVDU/view"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youtu.be/25Cs__vdmII?si=KgAymiPDNXC0wqlJ&amp;t=20" TargetMode="External"/><Relationship Id="rId2" Type="http://schemas.openxmlformats.org/officeDocument/2006/relationships/slide" Target="../slides/slide22.xml"/><Relationship Id="rId1" Type="http://schemas.openxmlformats.org/officeDocument/2006/relationships/notesMaster" Target="../notesMasters/notesMaster1.xml"/><Relationship Id="rId5" Type="http://schemas.openxmlformats.org/officeDocument/2006/relationships/hyperlink" Target="https://youtu.be/wJ6GCeSR4ss?si=_IQPOJeZHmQOsllA&amp;t=8" TargetMode="External"/><Relationship Id="rId4" Type="http://schemas.openxmlformats.org/officeDocument/2006/relationships/hyperlink" Target="https://youtu.be/Dbp5hMHtO6s?si=yyoLDtJcsLtMqJCr&amp;t=10"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malayaako.ph/resource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malayaako.ph/resources/"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malayaako.ph/resource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 name="Google Shape;164;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sz="1200" b="1"/>
              <a:t>ACTIVITY (10 MINUTES)</a:t>
            </a:r>
            <a:endParaRPr sz="1200"/>
          </a:p>
          <a:p>
            <a:pPr marL="0" lvl="0" indent="0" algn="l" rtl="0">
              <a:lnSpc>
                <a:spcPct val="100000"/>
              </a:lnSpc>
              <a:spcBef>
                <a:spcPts val="0"/>
              </a:spcBef>
              <a:spcAft>
                <a:spcPts val="0"/>
              </a:spcAft>
              <a:buSzPts val="1100"/>
              <a:buNone/>
            </a:pPr>
            <a:endParaRPr sz="1200" b="0"/>
          </a:p>
          <a:p>
            <a:pPr marL="0" marR="0" lvl="0" indent="0" algn="l" rtl="0">
              <a:lnSpc>
                <a:spcPct val="100000"/>
              </a:lnSpc>
              <a:spcBef>
                <a:spcPts val="0"/>
              </a:spcBef>
              <a:spcAft>
                <a:spcPts val="0"/>
              </a:spcAft>
              <a:buClr>
                <a:srgbClr val="000000"/>
              </a:buClr>
              <a:buSzPts val="1100"/>
              <a:buFont typeface="Arial"/>
              <a:buNone/>
            </a:pPr>
            <a:r>
              <a:rPr lang="en-PH" sz="1200" b="1" i="0" u="none" strike="noStrike">
                <a:solidFill>
                  <a:srgbClr val="000000"/>
                </a:solidFill>
                <a:latin typeface="Arial"/>
                <a:ea typeface="Arial"/>
                <a:cs typeface="Arial"/>
                <a:sym typeface="Arial"/>
              </a:rPr>
              <a:t>Guide:</a:t>
            </a:r>
            <a:endParaRPr sz="1200" b="0"/>
          </a:p>
          <a:p>
            <a:pPr marL="228600" lvl="0" indent="-234950" algn="l" rtl="0">
              <a:lnSpc>
                <a:spcPct val="100000"/>
              </a:lnSpc>
              <a:spcBef>
                <a:spcPts val="0"/>
              </a:spcBef>
              <a:spcAft>
                <a:spcPts val="0"/>
              </a:spcAft>
              <a:buSzPts val="1200"/>
              <a:buAutoNum type="arabicPeriod"/>
            </a:pPr>
            <a:r>
              <a:rPr lang="en-PH" sz="1200" b="0"/>
              <a:t>Give </a:t>
            </a:r>
            <a:r>
              <a:rPr lang="en-PH" sz="1200" b="0" i="0" u="none" strike="noStrike">
                <a:solidFill>
                  <a:srgbClr val="000000"/>
                </a:solidFill>
                <a:latin typeface="Arial"/>
                <a:ea typeface="Arial"/>
                <a:cs typeface="Arial"/>
                <a:sym typeface="Arial"/>
              </a:rPr>
              <a:t>each participant a piece of paper or a post-it and pen.</a:t>
            </a:r>
            <a:endParaRPr sz="1200"/>
          </a:p>
          <a:p>
            <a:pPr marL="228600" lvl="0" indent="-234950" algn="l" rtl="0">
              <a:lnSpc>
                <a:spcPct val="100000"/>
              </a:lnSpc>
              <a:spcBef>
                <a:spcPts val="0"/>
              </a:spcBef>
              <a:spcAft>
                <a:spcPts val="0"/>
              </a:spcAft>
              <a:buSzPts val="1200"/>
              <a:buAutoNum type="arabicPeriod"/>
            </a:pPr>
            <a:r>
              <a:rPr lang="en-PH" sz="1200" b="0" i="0" u="none" strike="noStrike">
                <a:solidFill>
                  <a:srgbClr val="000000"/>
                </a:solidFill>
                <a:latin typeface="Arial"/>
                <a:ea typeface="Arial"/>
                <a:cs typeface="Arial"/>
                <a:sym typeface="Arial"/>
              </a:rPr>
              <a:t>Begin the activity by asking them if they have social media accounts.</a:t>
            </a:r>
            <a:endParaRPr sz="1200"/>
          </a:p>
          <a:p>
            <a:pPr marL="228600" lvl="0" indent="-234950" algn="l" rtl="0">
              <a:lnSpc>
                <a:spcPct val="100000"/>
              </a:lnSpc>
              <a:spcBef>
                <a:spcPts val="0"/>
              </a:spcBef>
              <a:spcAft>
                <a:spcPts val="0"/>
              </a:spcAft>
              <a:buSzPts val="1200"/>
              <a:buAutoNum type="arabicPeriod"/>
            </a:pPr>
            <a:r>
              <a:rPr lang="en-PH" sz="1200" b="0" i="0" u="none" strike="noStrike">
                <a:solidFill>
                  <a:srgbClr val="000000"/>
                </a:solidFill>
                <a:latin typeface="Arial"/>
                <a:ea typeface="Arial"/>
                <a:cs typeface="Arial"/>
                <a:sym typeface="Arial"/>
              </a:rPr>
              <a:t>Ask them to create a “post” using the following instructions:</a:t>
            </a:r>
            <a:endParaRPr sz="1200" b="0"/>
          </a:p>
          <a:p>
            <a:pPr marL="0" lvl="0" indent="0" algn="l" rtl="0">
              <a:lnSpc>
                <a:spcPct val="100000"/>
              </a:lnSpc>
              <a:spcBef>
                <a:spcPts val="0"/>
              </a:spcBef>
              <a:spcAft>
                <a:spcPts val="0"/>
              </a:spcAft>
              <a:buSzPts val="1100"/>
              <a:buNone/>
            </a:pPr>
            <a:br>
              <a:rPr lang="en-PH" sz="1200" b="0"/>
            </a:br>
            <a:r>
              <a:rPr lang="en-PH" sz="1200" b="0"/>
              <a:t>“</a:t>
            </a:r>
            <a:r>
              <a:rPr lang="en-PH" sz="1200" b="0" i="1" u="none" strike="noStrike">
                <a:solidFill>
                  <a:srgbClr val="000000"/>
                </a:solidFill>
                <a:latin typeface="Arial"/>
                <a:ea typeface="Arial"/>
                <a:cs typeface="Arial"/>
                <a:sym typeface="Arial"/>
              </a:rPr>
              <a:t>Imagine that you’re about to create a post on Facebook, Twitter, Instagram, or Threads – whichever is your favorite social media platform. </a:t>
            </a:r>
            <a:endParaRPr sz="1200"/>
          </a:p>
          <a:p>
            <a:pPr marL="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Write a one to two-sentence post about what has been on your mind lately. How are you feeling? What are you thinking of or have been dealing with for the past three days? Feel free to use hashtags or emojis.</a:t>
            </a:r>
            <a:r>
              <a:rPr lang="en-PH" sz="1200" b="0" i="0" u="none" strike="noStrike">
                <a:solidFill>
                  <a:srgbClr val="000000"/>
                </a:solidFill>
                <a:latin typeface="Arial"/>
                <a:ea typeface="Arial"/>
                <a:cs typeface="Arial"/>
                <a:sym typeface="Arial"/>
              </a:rPr>
              <a:t>”</a:t>
            </a:r>
            <a:br>
              <a:rPr lang="en-PH" sz="1200" b="0"/>
            </a:br>
            <a:endParaRPr sz="1200" b="0"/>
          </a:p>
          <a:p>
            <a:pPr marL="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4. Give them three minutes to write their post. You can share some examples to help them as well.</a:t>
            </a:r>
            <a:endParaRPr sz="1200"/>
          </a:p>
          <a:p>
            <a:pPr marL="200025"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Examples:</a:t>
            </a:r>
            <a:endParaRPr sz="1200" b="0"/>
          </a:p>
          <a:p>
            <a:pPr marL="358775" lvl="0" indent="0" algn="l" rtl="0">
              <a:lnSpc>
                <a:spcPct val="100000"/>
              </a:lnSpc>
              <a:spcBef>
                <a:spcPts val="0"/>
              </a:spcBef>
              <a:spcAft>
                <a:spcPts val="0"/>
              </a:spcAft>
              <a:buSzPts val="1100"/>
              <a:buNone/>
            </a:pPr>
            <a:r>
              <a:rPr lang="en-PH" sz="1200" b="0" i="1" u="none" strike="noStrike">
                <a:solidFill>
                  <a:srgbClr val="1F1F1F"/>
                </a:solidFill>
                <a:highlight>
                  <a:srgbClr val="FFFFFF"/>
                </a:highlight>
                <a:latin typeface="Arial"/>
                <a:ea typeface="Arial"/>
                <a:cs typeface="Arial"/>
                <a:sym typeface="Arial"/>
              </a:rPr>
              <a:t>"I'm so excited to watch (new movie) with my best friend this weekend!"</a:t>
            </a:r>
            <a:endParaRPr sz="1200" b="0"/>
          </a:p>
          <a:p>
            <a:pPr marL="358775" lvl="0" indent="0" algn="l" rtl="0">
              <a:lnSpc>
                <a:spcPct val="100000"/>
              </a:lnSpc>
              <a:spcBef>
                <a:spcPts val="0"/>
              </a:spcBef>
              <a:spcAft>
                <a:spcPts val="0"/>
              </a:spcAft>
              <a:buSzPts val="1100"/>
              <a:buNone/>
            </a:pPr>
            <a:br>
              <a:rPr lang="en-PH" sz="1200" b="0"/>
            </a:br>
            <a:r>
              <a:rPr lang="en-PH" sz="1200" b="0" i="1" u="none" strike="noStrike">
                <a:solidFill>
                  <a:srgbClr val="1F1F1F"/>
                </a:solidFill>
                <a:highlight>
                  <a:srgbClr val="FFFFFF"/>
                </a:highlight>
                <a:latin typeface="Arial"/>
                <a:ea typeface="Arial"/>
                <a:cs typeface="Arial"/>
                <a:sym typeface="Arial"/>
              </a:rPr>
              <a:t>“It’s exam week, so I’m really stressed and tired. #staystrong”</a:t>
            </a:r>
            <a:endParaRPr sz="1200"/>
          </a:p>
          <a:p>
            <a:pPr marL="358775"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 </a:t>
            </a:r>
            <a:endParaRPr sz="1200"/>
          </a:p>
          <a:p>
            <a:pPr marL="0" lvl="0" indent="0" algn="l" rtl="0">
              <a:lnSpc>
                <a:spcPct val="100000"/>
              </a:lnSpc>
              <a:spcBef>
                <a:spcPts val="0"/>
              </a:spcBef>
              <a:spcAft>
                <a:spcPts val="0"/>
              </a:spcAft>
              <a:buSzPts val="1100"/>
              <a:buNone/>
            </a:pPr>
            <a:r>
              <a:rPr lang="en-PH" sz="1200"/>
              <a:t>5. </a:t>
            </a:r>
            <a:r>
              <a:rPr lang="en-PH" sz="1200" b="0" i="0" u="none" strike="noStrike">
                <a:solidFill>
                  <a:srgbClr val="000000"/>
                </a:solidFill>
                <a:latin typeface="Arial"/>
                <a:ea typeface="Arial"/>
                <a:cs typeface="Arial"/>
                <a:sym typeface="Arial"/>
              </a:rPr>
              <a:t>Once everyone has finished writing their post, encourage each participant to share it with the larger group. If some participants feel uncomfortable and not ready to share, do not force them; ask for volunteers instead.</a:t>
            </a:r>
            <a:endParaRPr sz="1200"/>
          </a:p>
          <a:p>
            <a:pPr marL="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6. After the sharing, proceed to the guide questions to process the activity.</a:t>
            </a:r>
            <a:endParaRPr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PH" b="1"/>
              <a:t>GUIDE QUESTIONS (10 MINUTES)</a:t>
            </a:r>
            <a:endParaRPr/>
          </a:p>
          <a:p>
            <a:pPr marL="0" marR="0" lvl="0" indent="0" algn="l" rtl="0">
              <a:lnSpc>
                <a:spcPct val="100000"/>
              </a:lnSpc>
              <a:spcBef>
                <a:spcPts val="0"/>
              </a:spcBef>
              <a:spcAft>
                <a:spcPts val="0"/>
              </a:spcAft>
              <a:buClr>
                <a:srgbClr val="000000"/>
              </a:buClr>
              <a:buSzPts val="1100"/>
              <a:buFont typeface="Arial"/>
              <a:buNone/>
            </a:pPr>
            <a:endParaRPr b="1"/>
          </a:p>
          <a:p>
            <a:pPr marL="0" marR="0" lvl="0" indent="0" algn="l" rtl="0">
              <a:lnSpc>
                <a:spcPct val="100000"/>
              </a:lnSpc>
              <a:spcBef>
                <a:spcPts val="0"/>
              </a:spcBef>
              <a:spcAft>
                <a:spcPts val="0"/>
              </a:spcAft>
              <a:buClr>
                <a:srgbClr val="000000"/>
              </a:buClr>
              <a:buSzPts val="1100"/>
              <a:buFont typeface="Arial"/>
              <a:buNone/>
            </a:pPr>
            <a:r>
              <a:rPr lang="en-PH" b="0"/>
              <a:t>Ask the questions one by one.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TAKEAWAY MESSAGE</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“What you need to remember…”</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CALL-TO-ACTION</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“Here’s what you can do…”</a:t>
            </a:r>
            <a:endParaRPr b="0" i="1"/>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a:t>MODULE 2</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b="1"/>
              <a:t>Background (for YHI)</a:t>
            </a:r>
            <a:endParaRPr sz="120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The Mental Health Continuum is a way of understanding mental health using a spectrum of colors from green to yellow to red. It’s a rainbow of colors with gradients representing one’s mental state.</a:t>
            </a:r>
            <a:endParaRPr sz="1200" b="0"/>
          </a:p>
          <a:p>
            <a:pPr marL="158750" lvl="0" indent="0" algn="l" rtl="0">
              <a:lnSpc>
                <a:spcPct val="100000"/>
              </a:lnSpc>
              <a:spcBef>
                <a:spcPts val="0"/>
              </a:spcBef>
              <a:spcAft>
                <a:spcPts val="0"/>
              </a:spcAft>
              <a:buSzPts val="1100"/>
              <a:buNone/>
            </a:pPr>
            <a:endParaRPr sz="1200" b="0" i="0" u="none" strike="noStrike">
              <a:solidFill>
                <a:srgbClr val="1C1C1C"/>
              </a:solidFill>
              <a:highlight>
                <a:srgbClr val="FFFFFF"/>
              </a:highlight>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1C1C1C"/>
                </a:solidFill>
                <a:highlight>
                  <a:srgbClr val="FFFFFF"/>
                </a:highlight>
                <a:latin typeface="Arial"/>
                <a:ea typeface="Arial"/>
                <a:cs typeface="Arial"/>
                <a:sym typeface="Arial"/>
              </a:rPr>
              <a:t>A person's mental state can change and move across the continuum based on their experiences and situations. </a:t>
            </a:r>
            <a:r>
              <a:rPr lang="en-PH" sz="1200" b="0" i="0" u="none" strike="noStrike">
                <a:solidFill>
                  <a:srgbClr val="000000"/>
                </a:solidFill>
                <a:latin typeface="Arial"/>
                <a:ea typeface="Arial"/>
                <a:cs typeface="Arial"/>
                <a:sym typeface="Arial"/>
              </a:rPr>
              <a:t> The Mental Health Continuum reminds us that mental health is not just black or white, but a range of colors that we can experience.</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Each color on the spectrum helps identify your current mental state. Based on your feelings and experiences, you can check which color you are in at the moment. </a:t>
            </a:r>
            <a:endParaRPr sz="1200" b="0"/>
          </a:p>
          <a:p>
            <a:pPr marL="158750" lvl="0" indent="0" algn="l" rtl="0">
              <a:lnSpc>
                <a:spcPct val="100000"/>
              </a:lnSpc>
              <a:spcBef>
                <a:spcPts val="300"/>
              </a:spcBef>
              <a:spcAft>
                <a:spcPts val="0"/>
              </a:spcAft>
              <a:buSzPts val="1100"/>
              <a:buNone/>
            </a:pPr>
            <a:br>
              <a:rPr lang="en-PH" sz="1200" b="0"/>
            </a:br>
            <a:r>
              <a:rPr lang="en-PH" sz="1200" b="1" i="0" u="none" strike="noStrike">
                <a:solidFill>
                  <a:srgbClr val="000000"/>
                </a:solidFill>
                <a:latin typeface="Arial"/>
                <a:ea typeface="Arial"/>
                <a:cs typeface="Arial"/>
                <a:sym typeface="Arial"/>
              </a:rPr>
              <a:t>Green Zone</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You are in your best or better mental health state. You have enough motivation to do your daily activities. </a:t>
            </a:r>
            <a:endParaRPr sz="1200" b="0"/>
          </a:p>
          <a:p>
            <a:pPr marL="158750" lvl="0" indent="0" algn="l" rtl="0">
              <a:lnSpc>
                <a:spcPct val="100000"/>
              </a:lnSpc>
              <a:spcBef>
                <a:spcPts val="0"/>
              </a:spcBef>
              <a:spcAft>
                <a:spcPts val="0"/>
              </a:spcAft>
              <a:buSzPts val="1100"/>
              <a:buNone/>
            </a:pPr>
            <a:br>
              <a:rPr lang="en-PH" sz="1200" b="0" i="0" u="none" strike="noStrike">
                <a:solidFill>
                  <a:srgbClr val="000000"/>
                </a:solidFill>
                <a:latin typeface="Arial"/>
                <a:ea typeface="Arial"/>
                <a:cs typeface="Arial"/>
                <a:sym typeface="Arial"/>
              </a:rPr>
            </a:br>
            <a:r>
              <a:rPr lang="en-PH" sz="1200" b="1" i="0" u="none" strike="noStrike">
                <a:solidFill>
                  <a:srgbClr val="000000"/>
                </a:solidFill>
                <a:latin typeface="Arial"/>
                <a:ea typeface="Arial"/>
                <a:cs typeface="Arial"/>
                <a:sym typeface="Arial"/>
              </a:rPr>
              <a:t>Yellow Zone</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You can still function well but may experience some difficulties. You might resort to smoking, drinking, or using drugs to cope.</a:t>
            </a:r>
            <a:endParaRPr sz="1200" b="0"/>
          </a:p>
          <a:p>
            <a:pPr marL="158750" lvl="0" indent="0" algn="l" rtl="0">
              <a:lnSpc>
                <a:spcPct val="100000"/>
              </a:lnSpc>
              <a:spcBef>
                <a:spcPts val="0"/>
              </a:spcBef>
              <a:spcAft>
                <a:spcPts val="0"/>
              </a:spcAft>
              <a:buSzPts val="1100"/>
              <a:buNone/>
            </a:pPr>
            <a:br>
              <a:rPr lang="en-PH" sz="1200" b="0" i="0" u="none" strike="noStrike">
                <a:solidFill>
                  <a:srgbClr val="000000"/>
                </a:solidFill>
                <a:latin typeface="Arial"/>
                <a:ea typeface="Arial"/>
                <a:cs typeface="Arial"/>
                <a:sym typeface="Arial"/>
              </a:rPr>
            </a:br>
            <a:r>
              <a:rPr lang="en-PH" sz="1200" b="1" i="0" u="none" strike="noStrike">
                <a:solidFill>
                  <a:srgbClr val="000000"/>
                </a:solidFill>
                <a:latin typeface="Arial"/>
                <a:ea typeface="Arial"/>
                <a:cs typeface="Arial"/>
                <a:sym typeface="Arial"/>
              </a:rPr>
              <a:t>Red Zone</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You experience severe symptoms of mental health conditions and are at risk of self-harm or suicide. </a:t>
            </a:r>
            <a:r>
              <a:rPr lang="en-PH" sz="1200" b="1" i="0" u="none" strike="noStrike">
                <a:solidFill>
                  <a:srgbClr val="000000"/>
                </a:solidFill>
                <a:latin typeface="Arial"/>
                <a:ea typeface="Arial"/>
                <a:cs typeface="Arial"/>
                <a:sym typeface="Arial"/>
              </a:rPr>
              <a:t>Seek professional help </a:t>
            </a:r>
            <a:r>
              <a:rPr lang="en-PH" sz="1200" b="1" i="0" u="sng">
                <a:solidFill>
                  <a:srgbClr val="000000"/>
                </a:solidFill>
                <a:latin typeface="Arial"/>
                <a:ea typeface="Arial"/>
                <a:cs typeface="Arial"/>
                <a:sym typeface="Arial"/>
              </a:rPr>
              <a:t>immediately</a:t>
            </a:r>
            <a:r>
              <a:rPr lang="en-PH" sz="1200" b="1" i="0" u="none" strike="noStrike">
                <a:solidFill>
                  <a:srgbClr val="000000"/>
                </a:solidFill>
                <a:latin typeface="Arial"/>
                <a:ea typeface="Arial"/>
                <a:cs typeface="Arial"/>
                <a:sym typeface="Arial"/>
              </a:rPr>
              <a:t> when in this zone.</a:t>
            </a:r>
            <a:r>
              <a:rPr lang="en-PH" sz="1200" b="0" i="0" u="none" strike="noStrike">
                <a:solidFill>
                  <a:srgbClr val="000000"/>
                </a:solidFill>
                <a:latin typeface="Arial"/>
                <a:ea typeface="Arial"/>
                <a:cs typeface="Arial"/>
                <a:sym typeface="Arial"/>
              </a:rPr>
              <a:t> </a:t>
            </a:r>
            <a:endParaRPr sz="1200" b="0"/>
          </a:p>
          <a:p>
            <a:pPr marL="158750" lvl="0" indent="0" algn="l" rtl="0">
              <a:lnSpc>
                <a:spcPct val="100000"/>
              </a:lnSpc>
              <a:spcBef>
                <a:spcPts val="0"/>
              </a:spcBef>
              <a:spcAft>
                <a:spcPts val="0"/>
              </a:spcAft>
              <a:buSzPts val="1100"/>
              <a:buNone/>
            </a:pPr>
            <a:br>
              <a:rPr lang="en-PH" sz="1200" b="0" i="0" u="none" strike="noStrike">
                <a:solidFill>
                  <a:srgbClr val="000000"/>
                </a:solidFill>
                <a:latin typeface="Arial"/>
                <a:ea typeface="Arial"/>
                <a:cs typeface="Arial"/>
                <a:sym typeface="Arial"/>
              </a:rPr>
            </a:br>
            <a:r>
              <a:rPr lang="en-PH" sz="1200" b="0" i="0" u="none" strike="noStrike">
                <a:solidFill>
                  <a:srgbClr val="000000"/>
                </a:solidFill>
                <a:latin typeface="Arial"/>
                <a:ea typeface="Arial"/>
                <a:cs typeface="Arial"/>
                <a:sym typeface="Arial"/>
              </a:rPr>
              <a:t>Note: we use </a:t>
            </a:r>
            <a:r>
              <a:rPr lang="en-PH" sz="1200" b="0" i="1" u="none" strike="noStrike">
                <a:solidFill>
                  <a:srgbClr val="000000"/>
                </a:solidFill>
                <a:latin typeface="Arial"/>
                <a:ea typeface="Arial"/>
                <a:cs typeface="Arial"/>
                <a:sym typeface="Arial"/>
              </a:rPr>
              <a:t>continuum</a:t>
            </a:r>
            <a:r>
              <a:rPr lang="en-PH" sz="1200" b="0" i="0" u="none" strike="noStrike">
                <a:solidFill>
                  <a:srgbClr val="000000"/>
                </a:solidFill>
                <a:latin typeface="Arial"/>
                <a:ea typeface="Arial"/>
                <a:cs typeface="Arial"/>
                <a:sym typeface="Arial"/>
              </a:rPr>
              <a:t> and </a:t>
            </a:r>
            <a:r>
              <a:rPr lang="en-PH" sz="1200" b="0" i="1" u="none" strike="noStrike">
                <a:solidFill>
                  <a:srgbClr val="000000"/>
                </a:solidFill>
                <a:latin typeface="Arial"/>
                <a:ea typeface="Arial"/>
                <a:cs typeface="Arial"/>
                <a:sym typeface="Arial"/>
              </a:rPr>
              <a:t>spectrum</a:t>
            </a:r>
            <a:r>
              <a:rPr lang="en-PH" sz="1200" b="0" i="0" u="none" strike="noStrike">
                <a:solidFill>
                  <a:srgbClr val="000000"/>
                </a:solidFill>
                <a:latin typeface="Arial"/>
                <a:ea typeface="Arial"/>
                <a:cs typeface="Arial"/>
                <a:sym typeface="Arial"/>
              </a:rPr>
              <a:t> interchangeably</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a:t>----</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a:t>Move to the next slide and play the video. </a:t>
            </a:r>
            <a:endParaRPr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PH" sz="1100" b="1" i="0" u="none" strike="noStrike">
                <a:solidFill>
                  <a:srgbClr val="000000"/>
                </a:solidFill>
                <a:latin typeface="Arial"/>
                <a:ea typeface="Arial"/>
                <a:cs typeface="Arial"/>
                <a:sym typeface="Arial"/>
              </a:rPr>
              <a:t>INTRODUCTION (5 MINUTES)</a:t>
            </a:r>
            <a:endParaRPr/>
          </a:p>
          <a:p>
            <a:pPr marL="158750" marR="0" lvl="0" indent="0" algn="l" rtl="0">
              <a:lnSpc>
                <a:spcPct val="100000"/>
              </a:lnSpc>
              <a:spcBef>
                <a:spcPts val="0"/>
              </a:spcBef>
              <a:spcAft>
                <a:spcPts val="0"/>
              </a:spcAft>
              <a:buClr>
                <a:srgbClr val="000000"/>
              </a:buClr>
              <a:buSzPts val="1100"/>
              <a:buFont typeface="Arial"/>
              <a:buNone/>
            </a:pPr>
            <a:endParaRPr sz="1100" b="0" i="0" u="none" strike="noStrike">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r>
              <a:rPr lang="en-PH"/>
              <a:t>Video link: </a:t>
            </a:r>
            <a:r>
              <a:rPr lang="en-PH" u="sng">
                <a:solidFill>
                  <a:schemeClr val="hlink"/>
                </a:solidFill>
                <a:hlinkClick r:id="rId3"/>
              </a:rPr>
              <a:t>https://drive.google.com/file/d/1Vf-qlFUHnab4DDRULFzx5ILNVM5_DVDU/view</a:t>
            </a:r>
            <a:r>
              <a:rPr lang="en-PH"/>
              <a:t> </a:t>
            </a:r>
            <a:endParaRPr/>
          </a:p>
          <a:p>
            <a:pPr marL="158750" marR="0" lvl="0" indent="0" algn="l" rtl="0">
              <a:lnSpc>
                <a:spcPct val="100000"/>
              </a:lnSpc>
              <a:spcBef>
                <a:spcPts val="0"/>
              </a:spcBef>
              <a:spcAft>
                <a:spcPts val="0"/>
              </a:spcAft>
              <a:buClr>
                <a:srgbClr val="000000"/>
              </a:buClr>
              <a:buSzPts val="1100"/>
              <a:buFont typeface="Arial"/>
              <a:buNone/>
            </a:pPr>
            <a:endParaRPr/>
          </a:p>
          <a:p>
            <a:pPr marL="158750" marR="0" lvl="0" indent="0" algn="l" rtl="0">
              <a:lnSpc>
                <a:spcPct val="100000"/>
              </a:lnSpc>
              <a:spcBef>
                <a:spcPts val="0"/>
              </a:spcBef>
              <a:spcAft>
                <a:spcPts val="0"/>
              </a:spcAft>
              <a:buClr>
                <a:srgbClr val="000000"/>
              </a:buClr>
              <a:buSzPts val="1100"/>
              <a:buFont typeface="Arial"/>
              <a:buNone/>
            </a:pPr>
            <a:r>
              <a:rPr lang="en-PH" sz="1100" b="0" i="0" u="none" strike="noStrike">
                <a:solidFill>
                  <a:srgbClr val="000000"/>
                </a:solidFill>
                <a:latin typeface="Arial"/>
                <a:ea typeface="Arial"/>
                <a:cs typeface="Arial"/>
                <a:sym typeface="Arial"/>
              </a:rPr>
              <a:t>If the file is too large or you can’t play the video, move to the next slide.</a:t>
            </a:r>
            <a:endParaRPr/>
          </a:p>
          <a:p>
            <a:pPr marL="15875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PH" sz="1200" b="1" i="0" u="none" strike="noStrike">
                <a:solidFill>
                  <a:srgbClr val="000000"/>
                </a:solidFill>
                <a:latin typeface="Arial"/>
                <a:ea typeface="Arial"/>
                <a:cs typeface="Arial"/>
                <a:sym typeface="Arial"/>
              </a:rPr>
              <a:t>INTRODUCTION (5 MINUTES)</a:t>
            </a: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If you are unable to play the video, follow this spiel:</a:t>
            </a:r>
            <a:endParaRPr sz="1200" b="0"/>
          </a:p>
          <a:p>
            <a:pPr marL="158750" lvl="0" indent="0" algn="l" rtl="0">
              <a:lnSpc>
                <a:spcPct val="100000"/>
              </a:lnSpc>
              <a:spcBef>
                <a:spcPts val="0"/>
              </a:spcBef>
              <a:spcAft>
                <a:spcPts val="0"/>
              </a:spcAft>
              <a:buSzPts val="1100"/>
              <a:buNone/>
            </a:pPr>
            <a:endParaRPr sz="1200" b="0" i="1"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“The Mental Health Continuum is a way of understanding mental health using a spectrum of colors from green to yellow to red. It’s a rainbow of colors with gradients representing one’s mental state.”</a:t>
            </a:r>
            <a:endParaRPr sz="1200"/>
          </a:p>
          <a:p>
            <a:pPr marL="158750" lvl="0" indent="0" algn="l" rtl="0">
              <a:lnSpc>
                <a:spcPct val="100000"/>
              </a:lnSpc>
              <a:spcBef>
                <a:spcPts val="0"/>
              </a:spcBef>
              <a:spcAft>
                <a:spcPts val="0"/>
              </a:spcAft>
              <a:buSzPts val="1100"/>
              <a:buNone/>
            </a:pPr>
            <a:endParaRPr sz="1200" b="0" i="1"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a:t>
            </a:r>
            <a:r>
              <a:rPr lang="en-PH" sz="1200" b="0" i="1" u="none" strike="noStrike">
                <a:solidFill>
                  <a:srgbClr val="1C1C1C"/>
                </a:solidFill>
                <a:highlight>
                  <a:srgbClr val="FFFFFF"/>
                </a:highlight>
                <a:latin typeface="Arial"/>
                <a:ea typeface="Arial"/>
                <a:cs typeface="Arial"/>
                <a:sym typeface="Arial"/>
              </a:rPr>
              <a:t>A person's mental state can change and move across the continuum based on their experiences and situations. </a:t>
            </a:r>
            <a:r>
              <a:rPr lang="en-PH" sz="1200" b="0" i="1" u="none" strike="noStrike">
                <a:solidFill>
                  <a:srgbClr val="000000"/>
                </a:solidFill>
                <a:latin typeface="Arial"/>
                <a:ea typeface="Arial"/>
                <a:cs typeface="Arial"/>
                <a:sym typeface="Arial"/>
              </a:rPr>
              <a:t>The Mental Health Continuum reminds us that mental health is not just black or white, but a range of colors that we can experience. Each color on the spectrum helps identify your current mental state. Based on your feelings and experiences, you can check which color you are in at the moment.”</a:t>
            </a:r>
            <a:endParaRPr sz="1200" b="0" i="1"/>
          </a:p>
          <a:p>
            <a:pPr marL="158750" lvl="0" indent="0" algn="l" rtl="0">
              <a:lnSpc>
                <a:spcPct val="100000"/>
              </a:lnSpc>
              <a:spcBef>
                <a:spcPts val="0"/>
              </a:spcBef>
              <a:spcAft>
                <a:spcPts val="0"/>
              </a:spcAft>
              <a:buSzPts val="1100"/>
              <a:buNone/>
            </a:pPr>
            <a:br>
              <a:rPr lang="en-PH" sz="1200" b="0" i="1"/>
            </a:br>
            <a:r>
              <a:rPr lang="en-PH" sz="1200" b="1" i="1" u="none" strike="noStrike">
                <a:solidFill>
                  <a:srgbClr val="000000"/>
                </a:solidFill>
                <a:latin typeface="Arial"/>
                <a:ea typeface="Arial"/>
                <a:cs typeface="Arial"/>
                <a:sym typeface="Arial"/>
              </a:rPr>
              <a:t>Green Zone</a:t>
            </a:r>
            <a:endParaRPr sz="1200" b="0" i="1"/>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You are in your best or better mental health state. You have enough motivation to do your daily activities. </a:t>
            </a:r>
            <a:endParaRPr sz="1200" b="0" i="1"/>
          </a:p>
          <a:p>
            <a:pPr marL="158750" lvl="0" indent="0" algn="l" rtl="0">
              <a:lnSpc>
                <a:spcPct val="100000"/>
              </a:lnSpc>
              <a:spcBef>
                <a:spcPts val="0"/>
              </a:spcBef>
              <a:spcAft>
                <a:spcPts val="0"/>
              </a:spcAft>
              <a:buSzPts val="1100"/>
              <a:buNone/>
            </a:pPr>
            <a:br>
              <a:rPr lang="en-PH" sz="1200" b="0" i="1" u="none" strike="noStrike">
                <a:solidFill>
                  <a:srgbClr val="000000"/>
                </a:solidFill>
                <a:latin typeface="Arial"/>
                <a:ea typeface="Arial"/>
                <a:cs typeface="Arial"/>
                <a:sym typeface="Arial"/>
              </a:rPr>
            </a:br>
            <a:r>
              <a:rPr lang="en-PH" sz="1200" b="1" i="1" u="none" strike="noStrike">
                <a:solidFill>
                  <a:srgbClr val="000000"/>
                </a:solidFill>
                <a:latin typeface="Arial"/>
                <a:ea typeface="Arial"/>
                <a:cs typeface="Arial"/>
                <a:sym typeface="Arial"/>
              </a:rPr>
              <a:t>Yellow Zone</a:t>
            </a:r>
            <a:endParaRPr sz="1200" b="0" i="1"/>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You can still function well but may experience some difficulties. You might resort to smoking, drinking, or using drugs to cope.</a:t>
            </a:r>
            <a:endParaRPr sz="1200" b="0" i="1"/>
          </a:p>
          <a:p>
            <a:pPr marL="158750" lvl="0" indent="0" algn="l" rtl="0">
              <a:lnSpc>
                <a:spcPct val="100000"/>
              </a:lnSpc>
              <a:spcBef>
                <a:spcPts val="0"/>
              </a:spcBef>
              <a:spcAft>
                <a:spcPts val="0"/>
              </a:spcAft>
              <a:buSzPts val="1100"/>
              <a:buNone/>
            </a:pPr>
            <a:br>
              <a:rPr lang="en-PH" sz="1200" b="0" i="1" u="none" strike="noStrike">
                <a:solidFill>
                  <a:srgbClr val="000000"/>
                </a:solidFill>
                <a:latin typeface="Arial"/>
                <a:ea typeface="Arial"/>
                <a:cs typeface="Arial"/>
                <a:sym typeface="Arial"/>
              </a:rPr>
            </a:br>
            <a:r>
              <a:rPr lang="en-PH" sz="1200" b="1" i="1" u="none" strike="noStrike">
                <a:solidFill>
                  <a:srgbClr val="000000"/>
                </a:solidFill>
                <a:latin typeface="Arial"/>
                <a:ea typeface="Arial"/>
                <a:cs typeface="Arial"/>
                <a:sym typeface="Arial"/>
              </a:rPr>
              <a:t>Red Zone</a:t>
            </a:r>
            <a:endParaRPr sz="1200" b="0" i="1"/>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You experience severe symptoms of mental health conditions and are at risk of self-harm or suicide. </a:t>
            </a:r>
            <a:r>
              <a:rPr lang="en-PH" sz="1200" b="1" i="1" u="none" strike="noStrike">
                <a:solidFill>
                  <a:srgbClr val="000000"/>
                </a:solidFill>
                <a:latin typeface="Arial"/>
                <a:ea typeface="Arial"/>
                <a:cs typeface="Arial"/>
                <a:sym typeface="Arial"/>
              </a:rPr>
              <a:t>Seek professional help </a:t>
            </a:r>
            <a:r>
              <a:rPr lang="en-PH" sz="1200" b="1" i="1" u="sng">
                <a:solidFill>
                  <a:srgbClr val="000000"/>
                </a:solidFill>
                <a:latin typeface="Arial"/>
                <a:ea typeface="Arial"/>
                <a:cs typeface="Arial"/>
                <a:sym typeface="Arial"/>
              </a:rPr>
              <a:t>immediately</a:t>
            </a:r>
            <a:r>
              <a:rPr lang="en-PH" sz="1200" b="1" i="1" u="none" strike="noStrike">
                <a:solidFill>
                  <a:srgbClr val="000000"/>
                </a:solidFill>
                <a:latin typeface="Arial"/>
                <a:ea typeface="Arial"/>
                <a:cs typeface="Arial"/>
                <a:sym typeface="Arial"/>
              </a:rPr>
              <a:t> when in this zone.”</a:t>
            </a:r>
            <a:endParaRPr sz="1200" b="0" i="1"/>
          </a:p>
          <a:p>
            <a:pPr marL="158750" lvl="0" indent="0" algn="l" rtl="0">
              <a:lnSpc>
                <a:spcPct val="100000"/>
              </a:lnSpc>
              <a:spcBef>
                <a:spcPts val="0"/>
              </a:spcBef>
              <a:spcAft>
                <a:spcPts val="0"/>
              </a:spcAft>
              <a:buSzPts val="1100"/>
              <a:buNone/>
            </a:pPr>
            <a:br>
              <a:rPr lang="en-PH" sz="1200"/>
            </a:br>
            <a:endParaRPr sz="1200" b="0" i="1"/>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sz="1200" b="1"/>
              <a:t>ACTIVITY (20 MINUTES)</a:t>
            </a:r>
            <a:endParaRPr sz="1200"/>
          </a:p>
          <a:p>
            <a:pPr marL="0" lvl="0" indent="0" algn="l" rtl="0">
              <a:lnSpc>
                <a:spcPct val="100000"/>
              </a:lnSpc>
              <a:spcBef>
                <a:spcPts val="0"/>
              </a:spcBef>
              <a:spcAft>
                <a:spcPts val="0"/>
              </a:spcAft>
              <a:buSzPts val="1100"/>
              <a:buNone/>
            </a:pPr>
            <a:endParaRPr sz="1200" b="0"/>
          </a:p>
          <a:p>
            <a:pPr marL="0" marR="0" lvl="0" indent="0" algn="l" rtl="0">
              <a:lnSpc>
                <a:spcPct val="100000"/>
              </a:lnSpc>
              <a:spcBef>
                <a:spcPts val="0"/>
              </a:spcBef>
              <a:spcAft>
                <a:spcPts val="0"/>
              </a:spcAft>
              <a:buClr>
                <a:srgbClr val="000000"/>
              </a:buClr>
              <a:buSzPts val="1100"/>
              <a:buFont typeface="Arial"/>
              <a:buNone/>
            </a:pPr>
            <a:r>
              <a:rPr lang="en-PH" sz="1200" b="1" i="0" u="none" strike="noStrike">
                <a:solidFill>
                  <a:srgbClr val="000000"/>
                </a:solidFill>
                <a:latin typeface="Arial"/>
                <a:ea typeface="Arial"/>
                <a:cs typeface="Arial"/>
                <a:sym typeface="Arial"/>
              </a:rPr>
              <a:t>Guide:</a:t>
            </a:r>
            <a:endParaRPr sz="1200" b="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Divide the audience into three groups.</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Prepare three lots that will represent each zone: green, yellow and red</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Ask each group to have one representative draw lots to decide which zone they will represent.</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E101A"/>
                </a:solidFill>
                <a:latin typeface="Arial"/>
                <a:ea typeface="Arial"/>
                <a:cs typeface="Arial"/>
                <a:sym typeface="Arial"/>
              </a:rPr>
              <a:t>Give them 15 minutes to prepare a skit showing how someone in their assigned zone might feel or act.</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Ask each group to perform their assigned zone in front of the larger group.</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After all the performances, ask everyone to settle down again and proceed to the guide questions to process the activity.</a:t>
            </a:r>
            <a:endParaRPr sz="1200"/>
          </a:p>
          <a:p>
            <a:pPr marL="0" lvl="0" indent="0" algn="l" rtl="0">
              <a:lnSpc>
                <a:spcPct val="100000"/>
              </a:lnSpc>
              <a:spcBef>
                <a:spcPts val="0"/>
              </a:spcBef>
              <a:spcAft>
                <a:spcPts val="0"/>
              </a:spcAft>
              <a:buSzPts val="1100"/>
              <a:buNone/>
            </a:pPr>
            <a:endParaRPr sz="1200" b="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PH" b="1"/>
              <a:t>GUIDE QUESTIONS (10 MINUTES)</a:t>
            </a:r>
            <a:endParaRPr/>
          </a:p>
          <a:p>
            <a:pPr marL="0" marR="0" lvl="0" indent="0" algn="l" rtl="0">
              <a:lnSpc>
                <a:spcPct val="100000"/>
              </a:lnSpc>
              <a:spcBef>
                <a:spcPts val="0"/>
              </a:spcBef>
              <a:spcAft>
                <a:spcPts val="0"/>
              </a:spcAft>
              <a:buClr>
                <a:srgbClr val="000000"/>
              </a:buClr>
              <a:buSzPts val="1100"/>
              <a:buFont typeface="Arial"/>
              <a:buNone/>
            </a:pPr>
            <a:endParaRPr b="1"/>
          </a:p>
          <a:p>
            <a:pPr marL="0" marR="0" lvl="0" indent="0" algn="l" rtl="0">
              <a:lnSpc>
                <a:spcPct val="100000"/>
              </a:lnSpc>
              <a:spcBef>
                <a:spcPts val="0"/>
              </a:spcBef>
              <a:spcAft>
                <a:spcPts val="0"/>
              </a:spcAft>
              <a:buClr>
                <a:srgbClr val="000000"/>
              </a:buClr>
              <a:buSzPts val="1100"/>
              <a:buFont typeface="Arial"/>
              <a:buNone/>
            </a:pPr>
            <a:r>
              <a:rPr lang="en-PH" b="0"/>
              <a:t>Ask the questions one by one.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4" name="Google Shape;244;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TAKEAWAY MESSAGES</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“What you need to remember…”</a:t>
            </a:r>
            <a:endParaRPr b="0" i="1"/>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 name="Google Shape;6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CALL-TO-ACTION</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“Here’s what you can do…”</a:t>
            </a:r>
            <a:endParaRPr/>
          </a:p>
          <a:p>
            <a:pPr marL="0" lvl="0" indent="0" algn="l" rtl="0">
              <a:lnSpc>
                <a:spcPct val="100000"/>
              </a:lnSpc>
              <a:spcBef>
                <a:spcPts val="0"/>
              </a:spcBef>
              <a:spcAft>
                <a:spcPts val="0"/>
              </a:spcAft>
              <a:buSzPts val="1100"/>
              <a:buNone/>
            </a:pPr>
            <a:endParaRPr i="1"/>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a:t>MODULE 2</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Background (for YHI)</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Understanding your emotions is crucial to taking care of your mental health. It's important to appreciate that you can feel a range of emotions depending on the situation you find yourself in. By being aware of your emotions, you can manage them better, allowing you to think more clearly and make better decisions.</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Naming your emotions is a helpful way to identify how you can best react to certain situations. For example, if you're feeling angry because your brother used your favorite t-shirt without asking permission, take a pause to recognize and name that emotion. </a:t>
            </a:r>
            <a:r>
              <a:rPr lang="en-PH" sz="1200" b="0" i="0" u="none" strike="noStrike">
                <a:solidFill>
                  <a:srgbClr val="1C1C1C"/>
                </a:solidFill>
                <a:highlight>
                  <a:srgbClr val="FFFFFF"/>
                </a:highlight>
                <a:latin typeface="Arial"/>
                <a:ea typeface="Arial"/>
                <a:cs typeface="Arial"/>
                <a:sym typeface="Arial"/>
              </a:rPr>
              <a:t>By doing so, you can avoid reacting impulsively and instead take a breath and compose yourself before talking to your brother. This can help you avoid saying something out of anger that you may regret later on.</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Always give yourself time to describe your emotions using words. Consider what the situation made you feel, and ask yourself if you're happy, sad, or confused. This way, you can manage your emotions better and take care of your mental health.</a:t>
            </a:r>
            <a:endParaRPr sz="1200" b="0"/>
          </a:p>
          <a:p>
            <a:pPr marL="158750" lvl="0" indent="0" algn="l" rtl="0">
              <a:lnSpc>
                <a:spcPct val="100000"/>
              </a:lnSpc>
              <a:spcBef>
                <a:spcPts val="0"/>
              </a:spcBef>
              <a:spcAft>
                <a:spcPts val="0"/>
              </a:spcAft>
              <a:buSzPts val="1100"/>
              <a:buNone/>
            </a:pPr>
            <a:br>
              <a:rPr lang="en-PH" sz="1200" b="0"/>
            </a:br>
            <a:r>
              <a:rPr lang="en-PH" sz="1200" b="0"/>
              <a:t>------</a:t>
            </a:r>
            <a:endParaRPr sz="1200"/>
          </a:p>
          <a:p>
            <a:pPr marL="158750" lvl="0" indent="0" algn="l" rtl="0">
              <a:lnSpc>
                <a:spcPct val="100000"/>
              </a:lnSpc>
              <a:spcBef>
                <a:spcPts val="0"/>
              </a:spcBef>
              <a:spcAft>
                <a:spcPts val="0"/>
              </a:spcAft>
              <a:buSzPts val="1100"/>
              <a:buNone/>
            </a:pPr>
            <a:endParaRPr sz="1200" b="0"/>
          </a:p>
          <a:p>
            <a:pPr marL="158750" marR="0" lvl="0" indent="0" algn="l" rtl="0">
              <a:lnSpc>
                <a:spcPct val="100000"/>
              </a:lnSpc>
              <a:spcBef>
                <a:spcPts val="0"/>
              </a:spcBef>
              <a:spcAft>
                <a:spcPts val="0"/>
              </a:spcAft>
              <a:buClr>
                <a:srgbClr val="000000"/>
              </a:buClr>
              <a:buSzPts val="1100"/>
              <a:buFont typeface="Arial"/>
              <a:buNone/>
            </a:pPr>
            <a:r>
              <a:rPr lang="en-PH" sz="1200" b="1" i="0" u="none" strike="noStrike">
                <a:solidFill>
                  <a:srgbClr val="000000"/>
                </a:solidFill>
                <a:latin typeface="Arial"/>
                <a:ea typeface="Arial"/>
                <a:cs typeface="Arial"/>
                <a:sym typeface="Arial"/>
              </a:rPr>
              <a:t>INTRODUCTION (5 MINUTES)</a:t>
            </a:r>
            <a:endParaRPr sz="1200" b="0"/>
          </a:p>
          <a:p>
            <a:pPr marL="158750" lvl="0" indent="0" algn="l" rtl="0">
              <a:lnSpc>
                <a:spcPct val="100000"/>
              </a:lnSpc>
              <a:spcBef>
                <a:spcPts val="0"/>
              </a:spcBef>
              <a:spcAft>
                <a:spcPts val="0"/>
              </a:spcAft>
              <a:buSzPts val="1100"/>
              <a:buNone/>
            </a:pP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Explain to your audience how understanding their emotions can help them take better care of their mental health. You can use the explanation above and share some examples of your own.</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If they’re struggling to identify their emotions, here’s a helpful tip: music and sounds can assist us in labeling our emotions when words fail us.</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Before moving on to the activity, summarize the discussion. You can say:</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a:t>
            </a:r>
            <a:r>
              <a:rPr lang="en-PH" sz="1200" b="0" i="1" u="none" strike="noStrike">
                <a:solidFill>
                  <a:srgbClr val="000000"/>
                </a:solidFill>
                <a:latin typeface="Arial"/>
                <a:ea typeface="Arial"/>
                <a:cs typeface="Arial"/>
                <a:sym typeface="Arial"/>
              </a:rPr>
              <a:t>Sometimes, it can be difficult to define our emotions. We may be unsure whether we’re feeling sad or angry, for example. However, taking the time to recognize our emotions will help us communicate them effectively with others. Music can help us reflect on our feelings, recognize our emotions, and express how we feel. Today, let's try using music to help us identify our feelings.”</a:t>
            </a:r>
            <a:endParaRPr sz="1200" b="0"/>
          </a:p>
          <a:p>
            <a:pPr marL="158750" lvl="0" indent="0" algn="l" rtl="0">
              <a:lnSpc>
                <a:spcPct val="100000"/>
              </a:lnSpc>
              <a:spcBef>
                <a:spcPts val="0"/>
              </a:spcBef>
              <a:spcAft>
                <a:spcPts val="0"/>
              </a:spcAft>
              <a:buSzPts val="1100"/>
              <a:buNone/>
            </a:pPr>
            <a:br>
              <a:rPr lang="en-PH" sz="1200"/>
            </a:br>
            <a:endParaRPr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4" name="Google Shape;274;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sz="1200" b="1"/>
              <a:t>ACTIVITY (10 MINUTES)</a:t>
            </a:r>
            <a:endParaRPr sz="1200"/>
          </a:p>
          <a:p>
            <a:pPr marL="0" lvl="0" indent="0" algn="l" rtl="0">
              <a:lnSpc>
                <a:spcPct val="100000"/>
              </a:lnSpc>
              <a:spcBef>
                <a:spcPts val="0"/>
              </a:spcBef>
              <a:spcAft>
                <a:spcPts val="0"/>
              </a:spcAft>
              <a:buSzPts val="1100"/>
              <a:buNone/>
            </a:pPr>
            <a:endParaRPr sz="1200" b="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Materials:</a:t>
            </a:r>
            <a:r>
              <a:rPr lang="en-PH" sz="1200" b="0" i="0" u="none" strike="noStrike">
                <a:solidFill>
                  <a:srgbClr val="000000"/>
                </a:solidFill>
                <a:latin typeface="Arial"/>
                <a:ea typeface="Arial"/>
                <a:cs typeface="Arial"/>
                <a:sym typeface="Arial"/>
              </a:rPr>
              <a:t> speaker, mobile device, or any gadget that can play music</a:t>
            </a:r>
            <a:endParaRPr sz="1200" b="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Suggested songs:</a:t>
            </a:r>
            <a:endParaRPr sz="1200" b="0"/>
          </a:p>
          <a:p>
            <a:pPr marL="158750" lvl="0" indent="0" algn="l" rtl="0">
              <a:lnSpc>
                <a:spcPct val="100000"/>
              </a:lnSpc>
              <a:spcBef>
                <a:spcPts val="0"/>
              </a:spcBef>
              <a:spcAft>
                <a:spcPts val="0"/>
              </a:spcAft>
              <a:buSzPts val="1100"/>
              <a:buFont typeface="Arial"/>
              <a:buNone/>
            </a:pPr>
            <a:r>
              <a:rPr lang="en-PH" sz="1200" b="0" i="0" u="sng" strike="noStrike">
                <a:solidFill>
                  <a:srgbClr val="1155CC"/>
                </a:solidFill>
                <a:latin typeface="Arial"/>
                <a:ea typeface="Arial"/>
                <a:cs typeface="Arial"/>
                <a:sym typeface="Arial"/>
                <a:hlinkClick r:id="rId3">
                  <a:extLst>
                    <a:ext uri="{A12FA001-AC4F-418D-AE19-62706E023703}">
                      <ahyp:hlinkClr xmlns:ahyp="http://schemas.microsoft.com/office/drawing/2018/hyperlinkcolor" val="tx"/>
                    </a:ext>
                  </a:extLst>
                </a:hlinkClick>
              </a:rPr>
              <a:t>Paubaya</a:t>
            </a:r>
            <a:r>
              <a:rPr lang="en-PH" sz="1200" b="0" i="0" u="none" strike="noStrike">
                <a:solidFill>
                  <a:srgbClr val="000000"/>
                </a:solidFill>
                <a:latin typeface="Arial"/>
                <a:ea typeface="Arial"/>
                <a:cs typeface="Arial"/>
                <a:sym typeface="Arial"/>
              </a:rPr>
              <a:t> by Moira dela Torre</a:t>
            </a:r>
            <a:endParaRPr sz="1200"/>
          </a:p>
          <a:p>
            <a:pPr marL="158750" lvl="0" indent="0" algn="l" rtl="0">
              <a:lnSpc>
                <a:spcPct val="100000"/>
              </a:lnSpc>
              <a:spcBef>
                <a:spcPts val="0"/>
              </a:spcBef>
              <a:spcAft>
                <a:spcPts val="0"/>
              </a:spcAft>
              <a:buSzPts val="1100"/>
              <a:buFont typeface="Arial"/>
              <a:buNone/>
            </a:pPr>
            <a:r>
              <a:rPr lang="en-PH" sz="1200" b="0" i="0" u="sng" strike="noStrike">
                <a:solidFill>
                  <a:srgbClr val="1155CC"/>
                </a:solidFill>
                <a:latin typeface="Arial"/>
                <a:ea typeface="Arial"/>
                <a:cs typeface="Arial"/>
                <a:sym typeface="Arial"/>
                <a:hlinkClick r:id="rId4">
                  <a:extLst>
                    <a:ext uri="{A12FA001-AC4F-418D-AE19-62706E023703}">
                      <ahyp:hlinkClr xmlns:ahyp="http://schemas.microsoft.com/office/drawing/2018/hyperlinkcolor" val="tx"/>
                    </a:ext>
                  </a:extLst>
                </a:hlinkClick>
              </a:rPr>
              <a:t>Amakabogera</a:t>
            </a:r>
            <a:r>
              <a:rPr lang="en-PH" sz="1200" b="0" i="0" u="none" strike="noStrike">
                <a:solidFill>
                  <a:srgbClr val="000000"/>
                </a:solidFill>
                <a:latin typeface="Arial"/>
                <a:ea typeface="Arial"/>
                <a:cs typeface="Arial"/>
                <a:sym typeface="Arial"/>
              </a:rPr>
              <a:t> by Maymay Entrata</a:t>
            </a:r>
            <a:endParaRPr sz="1200"/>
          </a:p>
          <a:p>
            <a:pPr marL="158750" lvl="0" indent="0" algn="l" rtl="0">
              <a:lnSpc>
                <a:spcPct val="100000"/>
              </a:lnSpc>
              <a:spcBef>
                <a:spcPts val="0"/>
              </a:spcBef>
              <a:spcAft>
                <a:spcPts val="0"/>
              </a:spcAft>
              <a:buSzPts val="1100"/>
              <a:buFont typeface="Arial"/>
              <a:buNone/>
            </a:pPr>
            <a:r>
              <a:rPr lang="en-PH" sz="1200" b="0" i="0" u="sng" strike="noStrike">
                <a:solidFill>
                  <a:srgbClr val="1155CC"/>
                </a:solidFill>
                <a:latin typeface="Arial"/>
                <a:ea typeface="Arial"/>
                <a:cs typeface="Arial"/>
                <a:sym typeface="Arial"/>
                <a:hlinkClick r:id="rId5">
                  <a:extLst>
                    <a:ext uri="{A12FA001-AC4F-418D-AE19-62706E023703}">
                      <ahyp:hlinkClr xmlns:ahyp="http://schemas.microsoft.com/office/drawing/2018/hyperlinkcolor" val="tx"/>
                    </a:ext>
                  </a:extLst>
                </a:hlinkClick>
              </a:rPr>
              <a:t>Na Na Na</a:t>
            </a:r>
            <a:r>
              <a:rPr lang="en-PH" sz="1200" b="0" i="0" u="none" strike="noStrike">
                <a:solidFill>
                  <a:srgbClr val="000000"/>
                </a:solidFill>
                <a:latin typeface="Arial"/>
                <a:ea typeface="Arial"/>
                <a:cs typeface="Arial"/>
                <a:sym typeface="Arial"/>
              </a:rPr>
              <a:t> by BINI</a:t>
            </a:r>
            <a:endParaRPr sz="120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Note: </a:t>
            </a:r>
            <a:r>
              <a:rPr lang="en-PH" sz="1200" b="0" i="0" u="none" strike="noStrike">
                <a:solidFill>
                  <a:srgbClr val="000000"/>
                </a:solidFill>
                <a:latin typeface="Arial"/>
                <a:ea typeface="Arial"/>
                <a:cs typeface="Arial"/>
                <a:sym typeface="Arial"/>
              </a:rPr>
              <a:t>Feel free to change the playlist depending on your audience's age bracket. Make sure that everyone can hear the music well.</a:t>
            </a:r>
            <a:endParaRPr sz="1200" b="0"/>
          </a:p>
          <a:p>
            <a:pPr marL="158750" lvl="0" indent="0" algn="l" rtl="0">
              <a:lnSpc>
                <a:spcPct val="100000"/>
              </a:lnSpc>
              <a:spcBef>
                <a:spcPts val="0"/>
              </a:spcBef>
              <a:spcAft>
                <a:spcPts val="0"/>
              </a:spcAft>
              <a:buSzPts val="1100"/>
              <a:buNone/>
            </a:pPr>
            <a:br>
              <a:rPr lang="en-PH" sz="1200" b="0"/>
            </a:br>
            <a:r>
              <a:rPr lang="en-PH" sz="1200" b="1" i="0" u="none" strike="noStrike">
                <a:solidFill>
                  <a:srgbClr val="000000"/>
                </a:solidFill>
                <a:latin typeface="Arial"/>
                <a:ea typeface="Arial"/>
                <a:cs typeface="Arial"/>
                <a:sym typeface="Arial"/>
              </a:rPr>
              <a:t>Guide:</a:t>
            </a:r>
            <a:endParaRPr sz="1200" b="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Give each participant a piece of paper or a post-it and pen.</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Ask them to write down the emotions that they feel as they listen to the songs you will play. </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Encourage them to use their own language to describe their emotions.</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E101A"/>
                </a:solidFill>
                <a:latin typeface="Arial"/>
                <a:ea typeface="Arial"/>
                <a:cs typeface="Arial"/>
                <a:sym typeface="Arial"/>
              </a:rPr>
              <a:t>Play the first suggested song for at least two minutes to allow your audience to feel their emotions. </a:t>
            </a:r>
            <a:r>
              <a:rPr lang="en-PH" sz="1200" b="0" i="0" u="none" strike="noStrike">
                <a:solidFill>
                  <a:srgbClr val="000000"/>
                </a:solidFill>
                <a:latin typeface="Arial"/>
                <a:ea typeface="Arial"/>
                <a:cs typeface="Arial"/>
                <a:sym typeface="Arial"/>
              </a:rPr>
              <a:t> </a:t>
            </a:r>
            <a:endParaRPr sz="1200" b="0" i="0" u="none" strike="noStrike">
              <a:solidFill>
                <a:srgbClr val="0E101A"/>
              </a:solidFill>
              <a:latin typeface="Arial"/>
              <a:ea typeface="Arial"/>
              <a:cs typeface="Arial"/>
              <a:sym typeface="Arial"/>
            </a:endParaRPr>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Ask them to share what they felt while listening to the song before moving on to the next one.</a:t>
            </a:r>
            <a:endParaRPr sz="1200" b="0" i="0" u="none" strike="noStrike">
              <a:solidFill>
                <a:srgbClr val="0E101A"/>
              </a:solidFill>
              <a:latin typeface="Arial"/>
              <a:ea typeface="Arial"/>
              <a:cs typeface="Arial"/>
              <a:sym typeface="Arial"/>
            </a:endParaRPr>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After playing three songs, proceed to the guide questions to process the activity.</a:t>
            </a:r>
            <a:endParaRPr sz="1200" b="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Google Shape;286;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PH" b="1"/>
              <a:t>GUIDE QUESTIONS (10 MINUTES)</a:t>
            </a:r>
            <a:endParaRPr/>
          </a:p>
          <a:p>
            <a:pPr marL="0" marR="0" lvl="0" indent="0" algn="l" rtl="0">
              <a:lnSpc>
                <a:spcPct val="100000"/>
              </a:lnSpc>
              <a:spcBef>
                <a:spcPts val="0"/>
              </a:spcBef>
              <a:spcAft>
                <a:spcPts val="0"/>
              </a:spcAft>
              <a:buClr>
                <a:srgbClr val="000000"/>
              </a:buClr>
              <a:buSzPts val="1100"/>
              <a:buFont typeface="Arial"/>
              <a:buNone/>
            </a:pPr>
            <a:endParaRPr b="1"/>
          </a:p>
          <a:p>
            <a:pPr marL="0" marR="0" lvl="0" indent="0" algn="l" rtl="0">
              <a:lnSpc>
                <a:spcPct val="100000"/>
              </a:lnSpc>
              <a:spcBef>
                <a:spcPts val="0"/>
              </a:spcBef>
              <a:spcAft>
                <a:spcPts val="0"/>
              </a:spcAft>
              <a:buClr>
                <a:srgbClr val="000000"/>
              </a:buClr>
              <a:buSzPts val="1100"/>
              <a:buFont typeface="Arial"/>
              <a:buNone/>
            </a:pPr>
            <a:r>
              <a:rPr lang="en-PH" b="0"/>
              <a:t>Ask the questions one by one.</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 name="Google Shape;296;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sz="1200" b="1"/>
              <a:t>TAKEAWAY MESSAGES</a:t>
            </a:r>
            <a:endParaRPr sz="1200"/>
          </a:p>
          <a:p>
            <a:pPr marL="0" lvl="0" indent="0" algn="l" rtl="0">
              <a:lnSpc>
                <a:spcPct val="100000"/>
              </a:lnSpc>
              <a:spcBef>
                <a:spcPts val="0"/>
              </a:spcBef>
              <a:spcAft>
                <a:spcPts val="0"/>
              </a:spcAft>
              <a:buSzPts val="1100"/>
              <a:buNone/>
            </a:pPr>
            <a:endParaRPr sz="1200" b="1"/>
          </a:p>
          <a:p>
            <a:pPr marL="0" lvl="0" indent="0" algn="l" rtl="0">
              <a:lnSpc>
                <a:spcPct val="100000"/>
              </a:lnSpc>
              <a:spcBef>
                <a:spcPts val="0"/>
              </a:spcBef>
              <a:spcAft>
                <a:spcPts val="0"/>
              </a:spcAft>
              <a:buSzPts val="1100"/>
              <a:buNone/>
            </a:pPr>
            <a:r>
              <a:rPr lang="en-PH" sz="1200" b="0" i="1"/>
              <a:t>“What you need to remember…”</a:t>
            </a:r>
            <a:endParaRPr sz="1200"/>
          </a:p>
          <a:p>
            <a:pPr marL="0" lvl="0" indent="0" algn="l" rtl="0">
              <a:lnSpc>
                <a:spcPct val="100000"/>
              </a:lnSpc>
              <a:spcBef>
                <a:spcPts val="0"/>
              </a:spcBef>
              <a:spcAft>
                <a:spcPts val="0"/>
              </a:spcAft>
              <a:buSzPts val="1100"/>
              <a:buNone/>
            </a:pPr>
            <a:endParaRPr sz="1200" b="0" i="1" u="none" strike="noStrik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Note: Examples of </a:t>
            </a:r>
            <a:r>
              <a:rPr lang="en-PH" sz="1200" b="1" i="0" u="none" strike="noStrike">
                <a:solidFill>
                  <a:srgbClr val="000000"/>
                </a:solidFill>
                <a:latin typeface="Arial"/>
                <a:ea typeface="Arial"/>
                <a:cs typeface="Arial"/>
                <a:sym typeface="Arial"/>
              </a:rPr>
              <a:t>challenging situations</a:t>
            </a:r>
            <a:r>
              <a:rPr lang="en-PH" sz="1200" b="0" i="0" u="none" strike="noStrike">
                <a:solidFill>
                  <a:srgbClr val="000000"/>
                </a:solidFill>
                <a:latin typeface="Arial"/>
                <a:ea typeface="Arial"/>
                <a:cs typeface="Arial"/>
                <a:sym typeface="Arial"/>
              </a:rPr>
              <a:t> are confrontations with friends, conflict with parents at home, or receiving nasty comments from peers. </a:t>
            </a:r>
            <a:endParaRPr sz="1200" b="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CALL-TO-ACTION</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“Here’s what you can do…”</a:t>
            </a:r>
            <a:endParaRPr/>
          </a:p>
          <a:p>
            <a:pPr marL="0" lvl="0" indent="0" algn="l" rtl="0">
              <a:lnSpc>
                <a:spcPct val="100000"/>
              </a:lnSpc>
              <a:spcBef>
                <a:spcPts val="0"/>
              </a:spcBef>
              <a:spcAft>
                <a:spcPts val="0"/>
              </a:spcAft>
              <a:buSzPts val="1100"/>
              <a:buNone/>
            </a:pPr>
            <a:endParaRPr i="1"/>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a:t>MODULE 2</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Background (for YHI)</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Stigma refers to negative and biased beliefs about certain groups of people based on their appearance, behavior, conditions, or beliefs. It is often a result of false information, a lack of understanding, or stereotypes. </a:t>
            </a:r>
            <a:endParaRPr sz="1200" b="0"/>
          </a:p>
          <a:p>
            <a:pPr marL="158750" lvl="0" indent="0" algn="l" rtl="0">
              <a:lnSpc>
                <a:spcPct val="100000"/>
              </a:lnSpc>
              <a:spcBef>
                <a:spcPts val="0"/>
              </a:spcBef>
              <a:spcAft>
                <a:spcPts val="0"/>
              </a:spcAft>
              <a:buSzPts val="1100"/>
              <a:buNone/>
            </a:pPr>
            <a:br>
              <a:rPr lang="en-PH" sz="1200" b="0" i="0" u="none" strike="noStrike">
                <a:solidFill>
                  <a:srgbClr val="000000"/>
                </a:solidFill>
                <a:latin typeface="Arial"/>
                <a:ea typeface="Arial"/>
                <a:cs typeface="Arial"/>
                <a:sym typeface="Arial"/>
              </a:rPr>
            </a:br>
            <a:r>
              <a:rPr lang="en-PH" sz="1200" b="0" i="0" u="none" strike="noStrike">
                <a:solidFill>
                  <a:srgbClr val="000000"/>
                </a:solidFill>
                <a:latin typeface="Arial"/>
                <a:ea typeface="Arial"/>
                <a:cs typeface="Arial"/>
                <a:sym typeface="Arial"/>
              </a:rPr>
              <a:t>People who experience mental health conditions may also face stigma. The story of the Ugly Duckling shows how stigma can</a:t>
            </a:r>
            <a:r>
              <a:rPr lang="en-PH" sz="1200" b="0" i="0" u="none" strike="noStrike">
                <a:solidFill>
                  <a:srgbClr val="1C1C1C"/>
                </a:solidFill>
                <a:highlight>
                  <a:srgbClr val="FFFFFF"/>
                </a:highlight>
                <a:latin typeface="Arial"/>
                <a:ea typeface="Arial"/>
                <a:cs typeface="Arial"/>
                <a:sym typeface="Arial"/>
              </a:rPr>
              <a:t> lead to exclusion</a:t>
            </a:r>
            <a:r>
              <a:rPr lang="en-PH" sz="1200" b="0" i="0" u="none" strike="noStrike">
                <a:solidFill>
                  <a:srgbClr val="000000"/>
                </a:solidFill>
                <a:latin typeface="Arial"/>
                <a:ea typeface="Arial"/>
                <a:cs typeface="Arial"/>
                <a:sym typeface="Arial"/>
              </a:rPr>
              <a:t>. The other ducklings don’t like to be with the black duckling because it looks different. And so the black duckling is always left behind in the story.</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Have you ever felt judged or excluded just because you are different? Reflect on what you’ve heard, seen, or experienced recently that you find stigmatizing. </a:t>
            </a:r>
            <a:endParaRPr sz="1200" b="0"/>
          </a:p>
          <a:p>
            <a:pPr marL="158750" lvl="0" indent="0" algn="l" rtl="0">
              <a:lnSpc>
                <a:spcPct val="100000"/>
              </a:lnSpc>
              <a:spcBef>
                <a:spcPts val="0"/>
              </a:spcBef>
              <a:spcAft>
                <a:spcPts val="0"/>
              </a:spcAft>
              <a:buSzPts val="1100"/>
              <a:buNone/>
            </a:pPr>
            <a:br>
              <a:rPr lang="en-PH" sz="1200" b="0"/>
            </a:br>
            <a:br>
              <a:rPr lang="en-PH" sz="1200" b="0"/>
            </a:br>
            <a:r>
              <a:rPr lang="en-PH" sz="1200" b="1" i="0" u="none" strike="noStrike">
                <a:solidFill>
                  <a:srgbClr val="000000"/>
                </a:solidFill>
                <a:latin typeface="Arial"/>
                <a:ea typeface="Arial"/>
                <a:cs typeface="Arial"/>
                <a:sym typeface="Arial"/>
              </a:rPr>
              <a:t>How to talk to someone with a mental health condition?</a:t>
            </a:r>
            <a:endParaRPr sz="1200" b="0"/>
          </a:p>
          <a:p>
            <a:pPr marL="457200" lvl="0" indent="-304800" algn="l" rtl="0">
              <a:lnSpc>
                <a:spcPct val="100000"/>
              </a:lnSpc>
              <a:spcBef>
                <a:spcPts val="0"/>
              </a:spcBef>
              <a:spcAft>
                <a:spcPts val="0"/>
              </a:spcAft>
              <a:buSzPts val="1200"/>
              <a:buFont typeface="Noto Sans Symbols"/>
              <a:buChar char="▪"/>
            </a:pPr>
            <a:r>
              <a:rPr lang="en-PH" sz="1200" b="0" i="0" u="none" strike="noStrike">
                <a:solidFill>
                  <a:srgbClr val="000000"/>
                </a:solidFill>
                <a:latin typeface="Arial"/>
                <a:ea typeface="Arial"/>
                <a:cs typeface="Arial"/>
                <a:sym typeface="Arial"/>
              </a:rPr>
              <a:t>A person dealing with a mental health condition needs support and not judgment. When someone is ready and comfortable to share their thoughts and feelings, here are things you can do: </a:t>
            </a:r>
            <a:endParaRPr sz="1200" b="0"/>
          </a:p>
          <a:p>
            <a:pPr marL="457200" lvl="0" indent="-304800" algn="l" rtl="0">
              <a:lnSpc>
                <a:spcPct val="100000"/>
              </a:lnSpc>
              <a:spcBef>
                <a:spcPts val="0"/>
              </a:spcBef>
              <a:spcAft>
                <a:spcPts val="0"/>
              </a:spcAft>
              <a:buSzPts val="1200"/>
              <a:buFont typeface="Noto Sans Symbols"/>
              <a:buChar char="▪"/>
            </a:pPr>
            <a:r>
              <a:rPr lang="en-PH" sz="1200" b="0" i="0" u="none" strike="noStrike">
                <a:solidFill>
                  <a:srgbClr val="000000"/>
                </a:solidFill>
                <a:latin typeface="Arial"/>
                <a:ea typeface="Arial"/>
                <a:cs typeface="Arial"/>
                <a:sym typeface="Arial"/>
              </a:rPr>
              <a:t>Listen to understand.</a:t>
            </a:r>
            <a:endParaRPr sz="1200"/>
          </a:p>
          <a:p>
            <a:pPr marL="457200" lvl="0" indent="-304800" algn="l" rtl="0">
              <a:lnSpc>
                <a:spcPct val="100000"/>
              </a:lnSpc>
              <a:spcBef>
                <a:spcPts val="0"/>
              </a:spcBef>
              <a:spcAft>
                <a:spcPts val="0"/>
              </a:spcAft>
              <a:buSzPts val="1200"/>
              <a:buFont typeface="Noto Sans Symbols"/>
              <a:buChar char="▪"/>
            </a:pPr>
            <a:r>
              <a:rPr lang="en-PH" sz="1200" b="0" i="0" u="none" strike="noStrike">
                <a:solidFill>
                  <a:srgbClr val="000000"/>
                </a:solidFill>
                <a:latin typeface="Arial"/>
                <a:ea typeface="Arial"/>
                <a:cs typeface="Arial"/>
                <a:sym typeface="Arial"/>
              </a:rPr>
              <a:t>Ask if they want to hear some advice from you.</a:t>
            </a:r>
            <a:endParaRPr sz="1200"/>
          </a:p>
          <a:p>
            <a:pPr marL="457200" lvl="0" indent="-304800" algn="l" rtl="0">
              <a:lnSpc>
                <a:spcPct val="100000"/>
              </a:lnSpc>
              <a:spcBef>
                <a:spcPts val="0"/>
              </a:spcBef>
              <a:spcAft>
                <a:spcPts val="0"/>
              </a:spcAft>
              <a:buSzPts val="1200"/>
              <a:buFont typeface="Noto Sans Symbols"/>
              <a:buChar char="▪"/>
            </a:pPr>
            <a:r>
              <a:rPr lang="en-PH" sz="1200" b="0" i="0" u="none" strike="noStrike">
                <a:solidFill>
                  <a:srgbClr val="000000"/>
                </a:solidFill>
                <a:latin typeface="Arial"/>
                <a:ea typeface="Arial"/>
                <a:cs typeface="Arial"/>
                <a:sym typeface="Arial"/>
              </a:rPr>
              <a:t>Offer if they want to talk again.</a:t>
            </a:r>
            <a:endParaRPr sz="1200"/>
          </a:p>
          <a:p>
            <a:pPr marL="457200" lvl="0" indent="-304800" algn="l" rtl="0">
              <a:lnSpc>
                <a:spcPct val="100000"/>
              </a:lnSpc>
              <a:spcBef>
                <a:spcPts val="0"/>
              </a:spcBef>
              <a:spcAft>
                <a:spcPts val="0"/>
              </a:spcAft>
              <a:buSzPts val="1200"/>
              <a:buFont typeface="Noto Sans Symbols"/>
              <a:buChar char="▪"/>
            </a:pPr>
            <a:r>
              <a:rPr lang="en-PH" sz="1200" b="0" i="0" u="none" strike="noStrike">
                <a:solidFill>
                  <a:srgbClr val="000000"/>
                </a:solidFill>
                <a:latin typeface="Arial"/>
                <a:ea typeface="Arial"/>
                <a:cs typeface="Arial"/>
                <a:sym typeface="Arial"/>
              </a:rPr>
              <a:t>Don’t tell anyone else what they shared with you.</a:t>
            </a:r>
            <a:endParaRPr sz="1200"/>
          </a:p>
          <a:p>
            <a:pPr marL="457200" lvl="0" indent="-304800" algn="l" rtl="0">
              <a:lnSpc>
                <a:spcPct val="100000"/>
              </a:lnSpc>
              <a:spcBef>
                <a:spcPts val="0"/>
              </a:spcBef>
              <a:spcAft>
                <a:spcPts val="0"/>
              </a:spcAft>
              <a:buSzPts val="1200"/>
              <a:buFont typeface="Noto Sans Symbols"/>
              <a:buChar char="▪"/>
            </a:pPr>
            <a:r>
              <a:rPr lang="en-PH" sz="1200" b="0" i="0" u="none" strike="noStrike">
                <a:solidFill>
                  <a:srgbClr val="000000"/>
                </a:solidFill>
                <a:latin typeface="Arial"/>
                <a:ea typeface="Arial"/>
                <a:cs typeface="Arial"/>
                <a:sym typeface="Arial"/>
              </a:rPr>
              <a:t>Tell a trusted adult if you think they will hurt themselves or others.</a:t>
            </a:r>
            <a:endParaRPr sz="1200"/>
          </a:p>
          <a:p>
            <a:pPr marL="158750" lvl="0" indent="0" algn="l" rtl="0">
              <a:lnSpc>
                <a:spcPct val="100000"/>
              </a:lnSpc>
              <a:spcBef>
                <a:spcPts val="0"/>
              </a:spcBef>
              <a:spcAft>
                <a:spcPts val="0"/>
              </a:spcAft>
              <a:buSzPts val="1100"/>
              <a:buNone/>
            </a:pPr>
            <a:endParaRPr sz="1200"/>
          </a:p>
          <a:p>
            <a:pPr marL="158750" marR="0" lvl="0" indent="0" algn="l" rtl="0">
              <a:lnSpc>
                <a:spcPct val="100000"/>
              </a:lnSpc>
              <a:spcBef>
                <a:spcPts val="0"/>
              </a:spcBef>
              <a:spcAft>
                <a:spcPts val="0"/>
              </a:spcAft>
              <a:buClr>
                <a:srgbClr val="000000"/>
              </a:buClr>
              <a:buSzPts val="1100"/>
              <a:buFont typeface="Arial"/>
              <a:buNone/>
            </a:pPr>
            <a:r>
              <a:rPr lang="en-PH" sz="1200"/>
              <a:t>----</a:t>
            </a:r>
            <a:endParaRPr sz="1200"/>
          </a:p>
          <a:p>
            <a:pPr marL="158750" marR="0" lvl="0" indent="0" algn="l" rtl="0">
              <a:lnSpc>
                <a:spcPct val="100000"/>
              </a:lnSpc>
              <a:spcBef>
                <a:spcPts val="0"/>
              </a:spcBef>
              <a:spcAft>
                <a:spcPts val="0"/>
              </a:spcAft>
              <a:buClr>
                <a:srgbClr val="000000"/>
              </a:buClr>
              <a:buSzPts val="1100"/>
              <a:buFont typeface="Arial"/>
              <a:buNone/>
            </a:pPr>
            <a:br>
              <a:rPr lang="en-PH" sz="1200"/>
            </a:br>
            <a:r>
              <a:rPr lang="en-PH" sz="1200"/>
              <a:t>Move to the next slide and play the video. </a:t>
            </a:r>
            <a:endParaRPr sz="1200"/>
          </a:p>
          <a:p>
            <a:pPr marL="158750" marR="0" lvl="0" indent="0" algn="l" rtl="0">
              <a:lnSpc>
                <a:spcPct val="100000"/>
              </a:lnSpc>
              <a:spcBef>
                <a:spcPts val="0"/>
              </a:spcBef>
              <a:spcAft>
                <a:spcPts val="0"/>
              </a:spcAft>
              <a:buClr>
                <a:srgbClr val="000000"/>
              </a:buClr>
              <a:buSzPts val="1100"/>
              <a:buFont typeface="Arial"/>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If you are unable to play the video, follow this spiel:</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a:t>
            </a:r>
            <a:r>
              <a:rPr lang="en-PH" sz="1200" b="0" i="1" u="none" strike="noStrike">
                <a:solidFill>
                  <a:srgbClr val="000000"/>
                </a:solidFill>
                <a:latin typeface="Arial"/>
                <a:ea typeface="Arial"/>
                <a:cs typeface="Arial"/>
                <a:sym typeface="Arial"/>
              </a:rPr>
              <a:t>Stigma refers to negative and biased beliefs about certain groups of people based on their appearance, behavior, health conditions, or beliefs. It is often a result of false information, a lack of understanding, or stereotypes. People who experience mental health conditions may also face stigma, and this can worsen their condition. </a:t>
            </a:r>
            <a:endParaRPr sz="1200" b="0"/>
          </a:p>
          <a:p>
            <a:pPr marL="158750" lvl="0" indent="0" algn="l" rtl="0">
              <a:lnSpc>
                <a:spcPct val="100000"/>
              </a:lnSpc>
              <a:spcBef>
                <a:spcPts val="0"/>
              </a:spcBef>
              <a:spcAft>
                <a:spcPts val="0"/>
              </a:spcAft>
              <a:buSzPts val="1100"/>
              <a:buNone/>
            </a:pPr>
            <a:br>
              <a:rPr lang="en-PH" sz="1200" b="0"/>
            </a:br>
            <a:r>
              <a:rPr lang="en-PH" sz="1200" b="0" i="1" u="none" strike="noStrike">
                <a:solidFill>
                  <a:srgbClr val="000000"/>
                </a:solidFill>
                <a:latin typeface="Arial"/>
                <a:ea typeface="Arial"/>
                <a:cs typeface="Arial"/>
                <a:sym typeface="Arial"/>
              </a:rPr>
              <a:t>A person struggling with their mental health needs support and not judgment. It helps to create a safe space to talk about our mental health.</a:t>
            </a:r>
            <a:r>
              <a:rPr lang="en-PH" sz="1200" b="0" i="0" u="none" strike="noStrike">
                <a:solidFill>
                  <a:srgbClr val="000000"/>
                </a:solidFill>
                <a:latin typeface="Arial"/>
                <a:ea typeface="Arial"/>
                <a:cs typeface="Arial"/>
                <a:sym typeface="Arial"/>
              </a:rPr>
              <a:t>”</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After playing the video or reading the suggested spiel above, ask your audience to identify words or phrases that they think reinforce stigma on mental health.</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Summarize the discussion. You can say: </a:t>
            </a:r>
            <a:endParaRPr sz="1200" b="0"/>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“Stigma makes it hard for people with mental health conditions to open up. Be a safe space with whom they can share their stories. Let’s make people with mental health conditions feel supported. When you are ready, here are some tips you can follow when talking to someone with a mental health condition.”</a:t>
            </a:r>
            <a:endParaRPr sz="1200" b="0"/>
          </a:p>
          <a:p>
            <a:pPr marL="158750" lvl="0" indent="0" algn="l" rtl="0">
              <a:lnSpc>
                <a:spcPct val="100000"/>
              </a:lnSpc>
              <a:spcBef>
                <a:spcPts val="0"/>
              </a:spcBef>
              <a:spcAft>
                <a:spcPts val="0"/>
              </a:spcAft>
              <a:buSzPts val="1100"/>
              <a:buNone/>
            </a:pPr>
            <a:endParaRPr sz="1200" b="0"/>
          </a:p>
          <a:p>
            <a:pPr marL="158750" lvl="0" indent="0" algn="l" rtl="0">
              <a:lnSpc>
                <a:spcPct val="100000"/>
              </a:lnSpc>
              <a:spcBef>
                <a:spcPts val="0"/>
              </a:spcBef>
              <a:spcAft>
                <a:spcPts val="0"/>
              </a:spcAft>
              <a:buSzPts val="1100"/>
              <a:buNone/>
            </a:pPr>
            <a:r>
              <a:rPr lang="en-PH" sz="1200" b="0"/>
              <a:t>----</a:t>
            </a:r>
            <a:endParaRPr sz="1200"/>
          </a:p>
          <a:p>
            <a:pPr marL="158750" lvl="0" indent="0" algn="l" rtl="0">
              <a:lnSpc>
                <a:spcPct val="100000"/>
              </a:lnSpc>
              <a:spcBef>
                <a:spcPts val="0"/>
              </a:spcBef>
              <a:spcAft>
                <a:spcPts val="0"/>
              </a:spcAft>
              <a:buSzPts val="1100"/>
              <a:buNone/>
            </a:pPr>
            <a:br>
              <a:rPr lang="en-PH" sz="1200" b="0"/>
            </a:br>
            <a:r>
              <a:rPr lang="en-PH" sz="1200" b="0"/>
              <a:t>Move to the next slide</a:t>
            </a:r>
            <a:br>
              <a:rPr lang="en-PH" sz="1200"/>
            </a:br>
            <a:endParaRPr sz="1200"/>
          </a:p>
          <a:p>
            <a:pPr marL="158750" lvl="0" indent="0" algn="l" rtl="0">
              <a:lnSpc>
                <a:spcPct val="100000"/>
              </a:lnSpc>
              <a:spcBef>
                <a:spcPts val="0"/>
              </a:spcBef>
              <a:spcAft>
                <a:spcPts val="0"/>
              </a:spcAft>
              <a:buSzPts val="1100"/>
              <a:buNone/>
            </a:pPr>
            <a:endParaRPr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PH" sz="1100" b="1" i="0" u="none" strike="noStrike" dirty="0">
                <a:solidFill>
                  <a:srgbClr val="000000"/>
                </a:solidFill>
                <a:latin typeface="Arial"/>
                <a:ea typeface="Arial"/>
                <a:cs typeface="Arial"/>
                <a:sym typeface="Arial"/>
              </a:rPr>
              <a:t>INTRODUCTION (5 MINUTES)</a:t>
            </a:r>
            <a:endParaRPr dirty="0"/>
          </a:p>
          <a:p>
            <a:pPr marL="158750" marR="0" lvl="0" indent="0" algn="l" rtl="0">
              <a:lnSpc>
                <a:spcPct val="100000"/>
              </a:lnSpc>
              <a:spcBef>
                <a:spcPts val="0"/>
              </a:spcBef>
              <a:spcAft>
                <a:spcPts val="0"/>
              </a:spcAft>
              <a:buClr>
                <a:srgbClr val="000000"/>
              </a:buClr>
              <a:buSzPts val="1100"/>
              <a:buFont typeface="Arial"/>
              <a:buNone/>
            </a:pPr>
            <a:endParaRPr sz="1100" b="0" i="0" u="none" strike="noStrike">
              <a:solidFill>
                <a:srgbClr val="000000"/>
              </a:solidFill>
              <a:latin typeface="Arial"/>
              <a:ea typeface="Arial"/>
              <a:cs typeface="Arial"/>
              <a:sym typeface="Arial"/>
            </a:endParaRPr>
          </a:p>
          <a:p>
            <a:pPr marL="158750" indent="0">
              <a:buNone/>
            </a:pPr>
            <a:r>
              <a:rPr lang="en-PH"/>
              <a:t>You can download the video from the I CHOOSE website: </a:t>
            </a:r>
            <a:r>
              <a:rPr lang="en-PH" dirty="0">
                <a:hlinkClick r:id="rId3"/>
              </a:rPr>
              <a:t>https://malayaako.ph/resources/</a:t>
            </a:r>
            <a:r>
              <a:rPr lang="en-PH" dirty="0"/>
              <a:t> </a:t>
            </a:r>
            <a:endParaRPr dirty="0"/>
          </a:p>
          <a:p>
            <a:pPr marL="158750" marR="0" lvl="0" indent="0" algn="l" rtl="0">
              <a:lnSpc>
                <a:spcPct val="100000"/>
              </a:lnSpc>
              <a:spcBef>
                <a:spcPts val="0"/>
              </a:spcBef>
              <a:spcAft>
                <a:spcPts val="0"/>
              </a:spcAft>
              <a:buClr>
                <a:srgbClr val="000000"/>
              </a:buClr>
              <a:buSzPts val="1100"/>
              <a:buFont typeface="Arial"/>
              <a:buNone/>
            </a:pPr>
            <a:endParaRPr/>
          </a:p>
          <a:p>
            <a:pPr marL="158750" marR="0" lvl="0" indent="0" algn="l" rtl="0">
              <a:lnSpc>
                <a:spcPct val="100000"/>
              </a:lnSpc>
              <a:spcBef>
                <a:spcPts val="0"/>
              </a:spcBef>
              <a:spcAft>
                <a:spcPts val="0"/>
              </a:spcAft>
              <a:buClr>
                <a:srgbClr val="000000"/>
              </a:buClr>
              <a:buSzPts val="1100"/>
              <a:buFont typeface="Arial"/>
              <a:buNone/>
            </a:pPr>
            <a:r>
              <a:rPr lang="en-PH" sz="1100" b="0" i="0" u="none" strike="noStrike" dirty="0">
                <a:solidFill>
                  <a:srgbClr val="000000"/>
                </a:solidFill>
                <a:latin typeface="Arial"/>
                <a:ea typeface="Arial"/>
                <a:cs typeface="Arial"/>
                <a:sym typeface="Arial"/>
              </a:rPr>
              <a:t>If you are unable to play the video, read the spiel in the previous slide</a:t>
            </a:r>
            <a:endParaRPr sz="1100" b="0" dirty="0"/>
          </a:p>
          <a:p>
            <a:pPr marL="15875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1" name="Google Shape;331;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None/>
            </a:pPr>
            <a:r>
              <a:rPr lang="en-PH" sz="1200" b="0" i="0" u="none" strike="noStrike">
                <a:solidFill>
                  <a:srgbClr val="000000"/>
                </a:solidFill>
                <a:latin typeface="Arial"/>
                <a:ea typeface="Arial"/>
                <a:cs typeface="Arial"/>
                <a:sym typeface="Arial"/>
              </a:rPr>
              <a:t>Discuss the following tips one by one. </a:t>
            </a:r>
            <a:br>
              <a:rPr lang="en-PH" sz="1200" b="0" i="0" u="none" strike="noStrike">
                <a:solidFill>
                  <a:srgbClr val="000000"/>
                </a:solidFill>
                <a:latin typeface="Arial"/>
                <a:ea typeface="Arial"/>
                <a:cs typeface="Arial"/>
                <a:sym typeface="Arial"/>
              </a:rPr>
            </a:br>
            <a:endParaRPr sz="120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Listen to understand.</a:t>
            </a:r>
            <a:r>
              <a:rPr lang="en-PH" sz="1200" b="0" i="0" u="none" strike="noStrike">
                <a:solidFill>
                  <a:srgbClr val="000000"/>
                </a:solidFill>
                <a:latin typeface="Arial"/>
                <a:ea typeface="Arial"/>
                <a:cs typeface="Arial"/>
                <a:sym typeface="Arial"/>
              </a:rPr>
              <a:t> It's common to listen to someone just so you can respond rather than truly trying to understand what they are saying. When someone shares about their mental health, it's important to listen with empathy. To show that you're actively listening, you can use nonverbal cues like leaning forward slightly, nodding occasionally, and maintaining eye contact. </a:t>
            </a:r>
            <a:endParaRPr sz="1200" b="0"/>
          </a:p>
          <a:p>
            <a:pPr marL="158750" lvl="0" indent="0" algn="l" rtl="0">
              <a:lnSpc>
                <a:spcPct val="100000"/>
              </a:lnSpc>
              <a:spcBef>
                <a:spcPts val="0"/>
              </a:spcBef>
              <a:spcAft>
                <a:spcPts val="0"/>
              </a:spcAft>
              <a:buSzPts val="1100"/>
              <a:buNone/>
            </a:pPr>
            <a:br>
              <a:rPr lang="en-PH" sz="1200" b="0"/>
            </a:br>
            <a:r>
              <a:rPr lang="en-PH" sz="1200" b="1" i="0" u="none" strike="noStrike">
                <a:solidFill>
                  <a:srgbClr val="000000"/>
                </a:solidFill>
                <a:latin typeface="Arial"/>
                <a:ea typeface="Arial"/>
                <a:cs typeface="Arial"/>
                <a:sym typeface="Arial"/>
              </a:rPr>
              <a:t>Ask if they want to hear some advice from you. </a:t>
            </a:r>
            <a:r>
              <a:rPr lang="en-PH" sz="1200" b="0" i="0" u="none" strike="noStrike">
                <a:solidFill>
                  <a:srgbClr val="000000"/>
                </a:solidFill>
                <a:latin typeface="Arial"/>
                <a:ea typeface="Arial"/>
                <a:cs typeface="Arial"/>
                <a:sym typeface="Arial"/>
              </a:rPr>
              <a:t>When someone shares their struggles with you, they may not always want your advice. Sometimes, all they need is someone to listen and be present. If you feel that you have advice that could help them with their mental health condition, it's best to ask them first if they would like to hear it. By doing this, you can ensure that you are giving them the support they need in a helpful and respectful way.</a:t>
            </a:r>
            <a:endParaRPr sz="1200" b="0"/>
          </a:p>
          <a:p>
            <a:pPr marL="158750" lvl="0" indent="0" algn="l" rtl="0">
              <a:lnSpc>
                <a:spcPct val="100000"/>
              </a:lnSpc>
              <a:spcBef>
                <a:spcPts val="0"/>
              </a:spcBef>
              <a:spcAft>
                <a:spcPts val="0"/>
              </a:spcAft>
              <a:buSzPts val="1100"/>
              <a:buNone/>
            </a:pPr>
            <a:br>
              <a:rPr lang="en-PH" sz="1200" b="0"/>
            </a:br>
            <a:r>
              <a:rPr lang="en-PH" sz="1200" b="1" i="0" u="none" strike="noStrike">
                <a:solidFill>
                  <a:srgbClr val="000000"/>
                </a:solidFill>
                <a:latin typeface="Arial"/>
                <a:ea typeface="Arial"/>
                <a:cs typeface="Arial"/>
                <a:sym typeface="Arial"/>
              </a:rPr>
              <a:t>Offer to talk again if they want.</a:t>
            </a:r>
            <a:r>
              <a:rPr lang="en-PH" sz="1200" b="0" i="0" u="none" strike="noStrike">
                <a:solidFill>
                  <a:srgbClr val="000000"/>
                </a:solidFill>
                <a:latin typeface="Arial"/>
                <a:ea typeface="Arial"/>
                <a:cs typeface="Arial"/>
                <a:sym typeface="Arial"/>
              </a:rPr>
              <a:t> It's not easy for those dealing with a mental health condition to share about it. Sometimes, it requires a lot of energy to talk about it. If someone shares their mental health condition with you, assure them that you will be there the next time they want to talk again. Never force them to share if they don’t want to.</a:t>
            </a:r>
            <a:endParaRPr sz="1200" b="0"/>
          </a:p>
          <a:p>
            <a:pPr marL="158750" lvl="0" indent="0" algn="l" rtl="0">
              <a:lnSpc>
                <a:spcPct val="100000"/>
              </a:lnSpc>
              <a:spcBef>
                <a:spcPts val="0"/>
              </a:spcBef>
              <a:spcAft>
                <a:spcPts val="0"/>
              </a:spcAft>
              <a:buSzPts val="1100"/>
              <a:buNone/>
            </a:pPr>
            <a:br>
              <a:rPr lang="en-PH" sz="1200" b="0" i="0" u="none" strike="noStrike">
                <a:solidFill>
                  <a:srgbClr val="000000"/>
                </a:solidFill>
                <a:latin typeface="Arial"/>
                <a:ea typeface="Arial"/>
                <a:cs typeface="Arial"/>
                <a:sym typeface="Arial"/>
              </a:rPr>
            </a:br>
            <a:r>
              <a:rPr lang="en-PH" sz="1200" b="1" i="0" u="none" strike="noStrike">
                <a:solidFill>
                  <a:srgbClr val="000000"/>
                </a:solidFill>
                <a:latin typeface="Arial"/>
                <a:ea typeface="Arial"/>
                <a:cs typeface="Arial"/>
                <a:sym typeface="Arial"/>
              </a:rPr>
              <a:t>Don’t tell anyone else what they shared with you. </a:t>
            </a:r>
            <a:r>
              <a:rPr lang="en-PH" sz="1200" b="0" i="0" u="none" strike="noStrike">
                <a:solidFill>
                  <a:srgbClr val="000000"/>
                </a:solidFill>
                <a:latin typeface="Arial"/>
                <a:ea typeface="Arial"/>
                <a:cs typeface="Arial"/>
                <a:sym typeface="Arial"/>
              </a:rPr>
              <a:t>Keep their story confidential to show that you are trustworthy. However…</a:t>
            </a:r>
            <a:endParaRPr sz="1200" b="0"/>
          </a:p>
          <a:p>
            <a:pPr marL="158750" lvl="0" indent="0" algn="l" rtl="0">
              <a:lnSpc>
                <a:spcPct val="100000"/>
              </a:lnSpc>
              <a:spcBef>
                <a:spcPts val="0"/>
              </a:spcBef>
              <a:spcAft>
                <a:spcPts val="0"/>
              </a:spcAft>
              <a:buSzPts val="1100"/>
              <a:buNone/>
            </a:pPr>
            <a:br>
              <a:rPr lang="en-PH" sz="1200" b="0"/>
            </a:br>
            <a:r>
              <a:rPr lang="en-PH" sz="1200" b="1" i="0" u="none" strike="noStrike">
                <a:solidFill>
                  <a:srgbClr val="000000"/>
                </a:solidFill>
                <a:latin typeface="Arial"/>
                <a:ea typeface="Arial"/>
                <a:cs typeface="Arial"/>
                <a:sym typeface="Arial"/>
              </a:rPr>
              <a:t>Tell a trusted adult if you think they will hurt themselves or others. </a:t>
            </a:r>
            <a:r>
              <a:rPr lang="en-PH" sz="1200" b="0" i="0" u="none" strike="noStrike">
                <a:solidFill>
                  <a:srgbClr val="000000"/>
                </a:solidFill>
                <a:latin typeface="Arial"/>
                <a:ea typeface="Arial"/>
                <a:cs typeface="Arial"/>
                <a:sym typeface="Arial"/>
              </a:rPr>
              <a:t>While it is important to maintain confidentiality when someone talks to you about their mental health condition, there may be situations where they express thoughts of self-harm. When faced with this situation, offer them support and carefully advise them that harming themselves or others is not the way to handle their mental health condition. Seek guidance and assistance from a trusted adult on how to ensure that the idea of harm is not entertained and acted on.</a:t>
            </a:r>
            <a:endParaRPr sz="120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 </a:t>
            </a:r>
            <a:endParaRPr sz="120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marR="0" lvl="0" indent="0" algn="l" rtl="0">
              <a:lnSpc>
                <a:spcPct val="100000"/>
              </a:lnSpc>
              <a:spcBef>
                <a:spcPts val="0"/>
              </a:spcBef>
              <a:spcAft>
                <a:spcPts val="0"/>
              </a:spcAft>
              <a:buClr>
                <a:srgbClr val="000000"/>
              </a:buClr>
              <a:buSzPts val="1100"/>
              <a:buFont typeface="Arial"/>
              <a:buNone/>
            </a:pPr>
            <a:r>
              <a:rPr lang="en-PH" sz="1200" b="0" i="0" u="none" strike="noStrike">
                <a:solidFill>
                  <a:srgbClr val="000000"/>
                </a:solidFill>
                <a:latin typeface="Arial"/>
                <a:ea typeface="Arial"/>
                <a:cs typeface="Arial"/>
                <a:sym typeface="Arial"/>
              </a:rPr>
              <a:t>Move on to the activity in the next slide</a:t>
            </a:r>
            <a:endParaRPr sz="1200" b="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5" name="Google Shape;365;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sz="1200" b="1"/>
              <a:t>ACTIVITY (10 MINUTES)</a:t>
            </a:r>
            <a:endParaRPr sz="1200"/>
          </a:p>
          <a:p>
            <a:pPr marL="0" lvl="0" indent="0" algn="l" rtl="0">
              <a:lnSpc>
                <a:spcPct val="100000"/>
              </a:lnSpc>
              <a:spcBef>
                <a:spcPts val="0"/>
              </a:spcBef>
              <a:spcAft>
                <a:spcPts val="0"/>
              </a:spcAft>
              <a:buSzPts val="1100"/>
              <a:buNone/>
            </a:pPr>
            <a:endParaRPr sz="1200" b="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Guide:</a:t>
            </a:r>
            <a:r>
              <a:rPr lang="en-PH" sz="1200" b="0" i="0" u="none" strike="noStrike">
                <a:solidFill>
                  <a:srgbClr val="000000"/>
                </a:solidFill>
                <a:latin typeface="Arial"/>
                <a:ea typeface="Arial"/>
                <a:cs typeface="Arial"/>
                <a:sym typeface="Arial"/>
              </a:rPr>
              <a:t> </a:t>
            </a:r>
            <a:endParaRPr sz="1200" b="0"/>
          </a:p>
          <a:p>
            <a:pPr marL="158750" lvl="0" indent="0" algn="l" rtl="0">
              <a:lnSpc>
                <a:spcPct val="100000"/>
              </a:lnSpc>
              <a:spcBef>
                <a:spcPts val="0"/>
              </a:spcBef>
              <a:spcAft>
                <a:spcPts val="0"/>
              </a:spcAft>
              <a:buSzPts val="1100"/>
              <a:buFont typeface="Arial"/>
              <a:buNone/>
            </a:pPr>
            <a:r>
              <a:rPr lang="en-PH" sz="1200" b="0" i="0" u="none" strike="noStrike">
                <a:solidFill>
                  <a:srgbClr val="000000"/>
                </a:solidFill>
                <a:latin typeface="Arial"/>
                <a:ea typeface="Arial"/>
                <a:cs typeface="Arial"/>
                <a:sym typeface="Arial"/>
              </a:rPr>
              <a:t>In this activity, you will give your audience a story prompt about a peer, and your audience will continue the story.</a:t>
            </a:r>
            <a:endParaRPr sz="1200"/>
          </a:p>
          <a:p>
            <a:pPr marL="158750" lvl="0" indent="0" algn="l" rtl="0">
              <a:lnSpc>
                <a:spcPct val="100000"/>
              </a:lnSpc>
              <a:spcBef>
                <a:spcPts val="0"/>
              </a:spcBef>
              <a:spcAft>
                <a:spcPts val="0"/>
              </a:spcAft>
              <a:buSzPts val="1100"/>
              <a:buFont typeface="Arial"/>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Font typeface="Arial"/>
              <a:buNone/>
            </a:pPr>
            <a:r>
              <a:rPr lang="en-PH" sz="1200" b="0" i="0" u="none" strike="noStrike">
                <a:solidFill>
                  <a:srgbClr val="000000"/>
                </a:solidFill>
                <a:latin typeface="Arial"/>
                <a:ea typeface="Arial"/>
                <a:cs typeface="Arial"/>
                <a:sym typeface="Arial"/>
              </a:rPr>
              <a:t>You can start by saying,</a:t>
            </a:r>
            <a:endParaRPr sz="120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a:t>
            </a:r>
            <a:r>
              <a:rPr lang="en-PH" sz="1200" b="0" i="1" u="none" strike="noStrike">
                <a:solidFill>
                  <a:srgbClr val="000000"/>
                </a:solidFill>
                <a:latin typeface="Arial"/>
                <a:ea typeface="Arial"/>
                <a:cs typeface="Arial"/>
                <a:sym typeface="Arial"/>
              </a:rPr>
              <a:t>Today, let’s do a storytelling activity. Imagine that you are all writers! </a:t>
            </a:r>
            <a:r>
              <a:rPr lang="en-PH" sz="1200" b="0" i="1" u="none" strike="noStrike">
                <a:solidFill>
                  <a:srgbClr val="1C1C1C"/>
                </a:solidFill>
                <a:highlight>
                  <a:srgbClr val="FFFFFF"/>
                </a:highlight>
                <a:latin typeface="Arial"/>
                <a:ea typeface="Arial"/>
                <a:cs typeface="Arial"/>
                <a:sym typeface="Arial"/>
              </a:rPr>
              <a:t>Together, we will write the story of a peer – someone you might know and be friends with who is going through the same things and experiences you are going through.</a:t>
            </a:r>
            <a:r>
              <a:rPr lang="en-PH" sz="1200" b="0" i="1" u="none" strike="noStrike">
                <a:solidFill>
                  <a:srgbClr val="000000"/>
                </a:solidFill>
                <a:latin typeface="Arial"/>
                <a:ea typeface="Arial"/>
                <a:cs typeface="Arial"/>
                <a:sym typeface="Arial"/>
              </a:rPr>
              <a:t> </a:t>
            </a:r>
            <a:endParaRPr sz="1200" b="0"/>
          </a:p>
          <a:p>
            <a:pPr marL="158750" lvl="0" indent="0" algn="l" rtl="0">
              <a:lnSpc>
                <a:spcPct val="100000"/>
              </a:lnSpc>
              <a:spcBef>
                <a:spcPts val="0"/>
              </a:spcBef>
              <a:spcAft>
                <a:spcPts val="0"/>
              </a:spcAft>
              <a:buSzPts val="1100"/>
              <a:buNone/>
            </a:pPr>
            <a:br>
              <a:rPr lang="en-PH" sz="1200" b="0"/>
            </a:br>
            <a:r>
              <a:rPr lang="en-PH" sz="1200" b="0" i="1" u="none" strike="noStrike">
                <a:solidFill>
                  <a:srgbClr val="0E101A"/>
                </a:solidFill>
                <a:latin typeface="Arial"/>
                <a:ea typeface="Arial"/>
                <a:cs typeface="Arial"/>
                <a:sym typeface="Arial"/>
              </a:rPr>
              <a:t>I will read the prompt, and each of you will add one line to his story. Are you ready?"</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Story prompt: </a:t>
            </a:r>
            <a:endParaRPr sz="1200" b="0"/>
          </a:p>
          <a:p>
            <a:pPr marL="158750" lvl="0" indent="0" algn="l" rtl="0">
              <a:lnSpc>
                <a:spcPct val="100000"/>
              </a:lnSpc>
              <a:spcBef>
                <a:spcPts val="0"/>
              </a:spcBef>
              <a:spcAft>
                <a:spcPts val="0"/>
              </a:spcAft>
              <a:buSzPts val="1100"/>
              <a:buNone/>
            </a:pPr>
            <a:r>
              <a:rPr lang="en-PH" sz="1200" b="0" i="1" u="none" strike="noStrike">
                <a:solidFill>
                  <a:srgbClr val="000000"/>
                </a:solidFill>
                <a:highlight>
                  <a:srgbClr val="FFFFFF"/>
                </a:highlight>
                <a:latin typeface="Arial"/>
                <a:ea typeface="Arial"/>
                <a:cs typeface="Arial"/>
                <a:sym typeface="Arial"/>
              </a:rPr>
              <a:t>"</a:t>
            </a:r>
            <a:r>
              <a:rPr lang="en-PH" sz="1200" b="0" i="1" u="none" strike="noStrike">
                <a:solidFill>
                  <a:srgbClr val="1C1C1C"/>
                </a:solidFill>
                <a:highlight>
                  <a:srgbClr val="FFFFFF"/>
                </a:highlight>
                <a:latin typeface="Arial"/>
                <a:ea typeface="Arial"/>
                <a:cs typeface="Arial"/>
                <a:sym typeface="Arial"/>
              </a:rPr>
              <a:t>Kyle is a teenager who is struggling with daily activities. He feels unmotivated to do things he used to enjoy, like drawing and hanging out with his friends. </a:t>
            </a:r>
            <a:r>
              <a:rPr lang="en-PH" sz="1200" b="0" i="1" u="none" strike="noStrike">
                <a:solidFill>
                  <a:srgbClr val="000000"/>
                </a:solidFill>
                <a:highlight>
                  <a:srgbClr val="FFFFFF"/>
                </a:highlight>
                <a:latin typeface="Arial"/>
                <a:ea typeface="Arial"/>
                <a:cs typeface="Arial"/>
                <a:sym typeface="Arial"/>
              </a:rPr>
              <a:t>He would like to ask for help but worries that others won’t understand him and might even judge him.”</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highlight>
                  <a:srgbClr val="FFFFFF"/>
                </a:highlight>
                <a:latin typeface="Arial"/>
                <a:ea typeface="Arial"/>
                <a:cs typeface="Arial"/>
                <a:sym typeface="Arial"/>
              </a:rPr>
              <a:t>“What happens next?” </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highlight>
                  <a:srgbClr val="FFFFFF"/>
                </a:highlight>
                <a:latin typeface="Arial"/>
                <a:ea typeface="Arial"/>
                <a:cs typeface="Arial"/>
                <a:sym typeface="Arial"/>
              </a:rPr>
              <a:t>Ask your audience to continue the story one by one. Finally, a</a:t>
            </a:r>
            <a:r>
              <a:rPr lang="en-PH" sz="1200" b="0" i="0" u="none" strike="noStrike">
                <a:solidFill>
                  <a:srgbClr val="000000"/>
                </a:solidFill>
                <a:latin typeface="Arial"/>
                <a:ea typeface="Arial"/>
                <a:cs typeface="Arial"/>
                <a:sym typeface="Arial"/>
              </a:rPr>
              <a:t>sk the last person to wrap up the story.</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Proceed to the guide questions to process the activity.</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Note: A story prompt is a context that you provide to your peers so that they can come up with sentences to complete the story's plot. Feel free to change the name of the character or add more context, if needed.</a:t>
            </a:r>
            <a:endParaRPr sz="1200" b="0"/>
          </a:p>
          <a:p>
            <a:pPr marL="158750" lvl="0" indent="0" algn="l" rtl="0">
              <a:lnSpc>
                <a:spcPct val="100000"/>
              </a:lnSpc>
              <a:spcBef>
                <a:spcPts val="0"/>
              </a:spcBef>
              <a:spcAft>
                <a:spcPts val="0"/>
              </a:spcAft>
              <a:buSzPts val="1100"/>
              <a:buNone/>
            </a:pPr>
            <a:br>
              <a:rPr lang="en-PH" sz="1200"/>
            </a:br>
            <a:endParaRPr sz="1200" b="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 name="Google Shape;7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PH" b="1"/>
              <a:t>GUIDE QUESTIONS (10 MINUTES)</a:t>
            </a:r>
            <a:endParaRPr/>
          </a:p>
          <a:p>
            <a:pPr marL="0" marR="0" lvl="0" indent="0" algn="l" rtl="0">
              <a:lnSpc>
                <a:spcPct val="100000"/>
              </a:lnSpc>
              <a:spcBef>
                <a:spcPts val="0"/>
              </a:spcBef>
              <a:spcAft>
                <a:spcPts val="0"/>
              </a:spcAft>
              <a:buClr>
                <a:srgbClr val="000000"/>
              </a:buClr>
              <a:buSzPts val="1100"/>
              <a:buFont typeface="Arial"/>
              <a:buNone/>
            </a:pPr>
            <a:endParaRPr b="1"/>
          </a:p>
          <a:p>
            <a:pPr marL="0" marR="0" lvl="0" indent="0" algn="l" rtl="0">
              <a:lnSpc>
                <a:spcPct val="100000"/>
              </a:lnSpc>
              <a:spcBef>
                <a:spcPts val="0"/>
              </a:spcBef>
              <a:spcAft>
                <a:spcPts val="0"/>
              </a:spcAft>
              <a:buClr>
                <a:srgbClr val="000000"/>
              </a:buClr>
              <a:buSzPts val="1100"/>
              <a:buFont typeface="Arial"/>
              <a:buNone/>
            </a:pPr>
            <a:r>
              <a:rPr lang="en-PH" b="0"/>
              <a:t>Ask the questions one by one.</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8" name="Google Shape;388;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TAKEAWAY MESSAGES</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“What you need to remember…”</a:t>
            </a:r>
            <a:endParaRPr b="0" i="1"/>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8" name="Google Shape;398;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CALL-TO-ACTION</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“Here’s what you can do…”</a:t>
            </a:r>
            <a:endParaRPr/>
          </a:p>
          <a:p>
            <a:pPr marL="0" lvl="0" indent="0" algn="l" rtl="0">
              <a:lnSpc>
                <a:spcPct val="100000"/>
              </a:lnSpc>
              <a:spcBef>
                <a:spcPts val="0"/>
              </a:spcBef>
              <a:spcAft>
                <a:spcPts val="0"/>
              </a:spcAft>
              <a:buSzPts val="1100"/>
              <a:buNone/>
            </a:pPr>
            <a:endParaRPr i="1"/>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8" name="Google Shape;408;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a:t>MODULE 2</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Background (for YHI)</a:t>
            </a:r>
            <a:endParaRPr sz="1200" b="0"/>
          </a:p>
          <a:p>
            <a:pPr marL="158750" lvl="0" indent="0" algn="l" rtl="0">
              <a:lnSpc>
                <a:spcPct val="100000"/>
              </a:lnSpc>
              <a:spcBef>
                <a:spcPts val="0"/>
              </a:spcBef>
              <a:spcAft>
                <a:spcPts val="0"/>
              </a:spcAft>
              <a:buSzPts val="1100"/>
              <a:buNone/>
            </a:pPr>
            <a:r>
              <a:rPr lang="en-PH" sz="1200" b="0" i="0" u="none" strike="noStrike">
                <a:solidFill>
                  <a:srgbClr val="1C1C1C"/>
                </a:solidFill>
                <a:highlight>
                  <a:srgbClr val="FFFFFF"/>
                </a:highlight>
                <a:latin typeface="Arial"/>
                <a:ea typeface="Arial"/>
                <a:cs typeface="Arial"/>
                <a:sym typeface="Arial"/>
              </a:rPr>
              <a:t>Are you familiar with self-care? It's all about taking the time to do things that promote good health and well-being, both physically and mentally. Regularly practicing self-care can help you prevent or reduce the symptoms of mental health conditions and better cope with life's challenges.</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There are various ways to practice self-care, such as walking, journaling, listening to relaxing music, having a good meal, spending quality time with family and friends, and disconnecting from social media.</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When things get overwhelming, there are also exercises that you can do to help you calm down, regain your control, and think clearly. </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This module includes two exercises. Depending on your time, you can do either or both.</a:t>
            </a:r>
            <a:endParaRPr sz="1200" b="0"/>
          </a:p>
          <a:p>
            <a:pPr marL="158750" lvl="0" indent="0" algn="l" rtl="0">
              <a:lnSpc>
                <a:spcPct val="100000"/>
              </a:lnSpc>
              <a:spcBef>
                <a:spcPts val="0"/>
              </a:spcBef>
              <a:spcAft>
                <a:spcPts val="0"/>
              </a:spcAft>
              <a:buSzPts val="1100"/>
              <a:buNone/>
            </a:pPr>
            <a:endParaRPr sz="1200" b="0"/>
          </a:p>
          <a:p>
            <a:pPr marL="158750" lvl="0" indent="0" algn="l" rtl="0">
              <a:lnSpc>
                <a:spcPct val="100000"/>
              </a:lnSpc>
              <a:spcBef>
                <a:spcPts val="0"/>
              </a:spcBef>
              <a:spcAft>
                <a:spcPts val="0"/>
              </a:spcAft>
              <a:buSzPts val="1100"/>
              <a:buNone/>
            </a:pPr>
            <a:r>
              <a:rPr lang="en-PH" sz="1200" b="0"/>
              <a:t>----</a:t>
            </a:r>
            <a:endParaRPr sz="1200"/>
          </a:p>
          <a:p>
            <a:pPr marL="158750" lvl="0" indent="0" algn="l" rtl="0">
              <a:lnSpc>
                <a:spcPct val="100000"/>
              </a:lnSpc>
              <a:spcBef>
                <a:spcPts val="0"/>
              </a:spcBef>
              <a:spcAft>
                <a:spcPts val="0"/>
              </a:spcAft>
              <a:buSzPts val="1100"/>
              <a:buNone/>
            </a:pPr>
            <a:br>
              <a:rPr lang="en-PH" sz="1200" b="0"/>
            </a:br>
            <a:r>
              <a:rPr lang="en-PH" sz="1200" b="1" i="0" u="none" strike="noStrike">
                <a:solidFill>
                  <a:srgbClr val="000000"/>
                </a:solidFill>
                <a:latin typeface="Arial"/>
                <a:ea typeface="Arial"/>
                <a:cs typeface="Arial"/>
                <a:sym typeface="Arial"/>
              </a:rPr>
              <a:t>Introduction (5 minutes)</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Start the session by explaining self-care (you can use the explanation above) and asking your audience how they unwind or manage stress. Summarize the discussion before moving to the activity. You can say,</a:t>
            </a:r>
            <a:endParaRPr sz="1200" b="0"/>
          </a:p>
          <a:p>
            <a:pPr marL="158750" lvl="0" indent="0" algn="l" rtl="0">
              <a:lnSpc>
                <a:spcPct val="100000"/>
              </a:lnSpc>
              <a:spcBef>
                <a:spcPts val="0"/>
              </a:spcBef>
              <a:spcAft>
                <a:spcPts val="0"/>
              </a:spcAft>
              <a:buSzPts val="1100"/>
              <a:buNone/>
            </a:pPr>
            <a:br>
              <a:rPr lang="en-PH" sz="1200" b="0" i="0" u="none" strike="noStrike">
                <a:solidFill>
                  <a:srgbClr val="000000"/>
                </a:solidFill>
                <a:latin typeface="Arial"/>
                <a:ea typeface="Arial"/>
                <a:cs typeface="Arial"/>
                <a:sym typeface="Arial"/>
              </a:rPr>
            </a:br>
            <a:r>
              <a:rPr lang="en-PH" sz="1200" b="0" i="0" u="none" strike="noStrike">
                <a:solidFill>
                  <a:srgbClr val="000000"/>
                </a:solidFill>
                <a:latin typeface="Arial"/>
                <a:ea typeface="Arial"/>
                <a:cs typeface="Arial"/>
                <a:sym typeface="Arial"/>
              </a:rPr>
              <a:t>“</a:t>
            </a:r>
            <a:r>
              <a:rPr lang="en-PH" sz="1200" b="0" i="1" u="none" strike="noStrike">
                <a:solidFill>
                  <a:srgbClr val="000000"/>
                </a:solidFill>
                <a:latin typeface="Arial"/>
                <a:ea typeface="Arial"/>
                <a:cs typeface="Arial"/>
                <a:sym typeface="Arial"/>
              </a:rPr>
              <a:t>Self-care helps improve physical and mental health. When things get overwhelming, take a pause and try some simple exercises to help your body achieve a calmer state.</a:t>
            </a:r>
            <a:r>
              <a:rPr lang="en-PH" sz="1200" b="0" i="0" u="none" strike="noStrike">
                <a:solidFill>
                  <a:srgbClr val="000000"/>
                </a:solidFill>
                <a:latin typeface="Arial"/>
                <a:ea typeface="Arial"/>
                <a:cs typeface="Arial"/>
                <a:sym typeface="Arial"/>
              </a:rPr>
              <a:t> </a:t>
            </a:r>
            <a:r>
              <a:rPr lang="en-PH" sz="1200" b="0" i="1" u="none" strike="noStrike">
                <a:solidFill>
                  <a:srgbClr val="000000"/>
                </a:solidFill>
                <a:latin typeface="Arial"/>
                <a:ea typeface="Arial"/>
                <a:cs typeface="Arial"/>
                <a:sym typeface="Arial"/>
              </a:rPr>
              <a:t>Let’s try one now!</a:t>
            </a:r>
            <a:r>
              <a:rPr lang="en-PH" sz="1200" b="0" i="0" u="none" strike="noStrike">
                <a:solidFill>
                  <a:srgbClr val="000000"/>
                </a:solidFill>
                <a:latin typeface="Arial"/>
                <a:ea typeface="Arial"/>
                <a:cs typeface="Arial"/>
                <a:sym typeface="Arial"/>
              </a:rPr>
              <a:t>”</a:t>
            </a:r>
            <a:endParaRPr sz="1200" b="0"/>
          </a:p>
          <a:p>
            <a:pPr marL="158750" lvl="0" indent="0" algn="l" rtl="0">
              <a:lnSpc>
                <a:spcPct val="100000"/>
              </a:lnSpc>
              <a:spcBef>
                <a:spcPts val="0"/>
              </a:spcBef>
              <a:spcAft>
                <a:spcPts val="0"/>
              </a:spcAft>
              <a:buSzPts val="1100"/>
              <a:buNone/>
            </a:pPr>
            <a:br>
              <a:rPr lang="en-PH" sz="1200"/>
            </a:br>
            <a:r>
              <a:rPr lang="en-PH" sz="1200"/>
              <a:t>---- </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a:t>Move to the next slide and play the video</a:t>
            </a:r>
            <a:endParaRPr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8" name="Google Shape;418;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PH" sz="1100" b="1" i="0" u="none" strike="noStrike" dirty="0">
                <a:solidFill>
                  <a:srgbClr val="000000"/>
                </a:solidFill>
                <a:latin typeface="Arial"/>
                <a:ea typeface="Arial"/>
                <a:cs typeface="Arial"/>
                <a:sym typeface="Arial"/>
              </a:rPr>
              <a:t>INTRODUCTION (5 MINUTES)</a:t>
            </a:r>
            <a:endParaRPr dirty="0"/>
          </a:p>
          <a:p>
            <a:pPr marL="158750" marR="0" lvl="0" indent="0" algn="l" rtl="0">
              <a:lnSpc>
                <a:spcPct val="100000"/>
              </a:lnSpc>
              <a:spcBef>
                <a:spcPts val="0"/>
              </a:spcBef>
              <a:spcAft>
                <a:spcPts val="0"/>
              </a:spcAft>
              <a:buClr>
                <a:srgbClr val="000000"/>
              </a:buClr>
              <a:buSzPts val="1100"/>
              <a:buFont typeface="Arial"/>
              <a:buNone/>
            </a:pPr>
            <a:endParaRPr/>
          </a:p>
          <a:p>
            <a:pPr marL="158750" indent="0">
              <a:buNone/>
            </a:pPr>
            <a:r>
              <a:rPr lang="en-PH"/>
              <a:t>You can download the video from the I CHOOSE website: </a:t>
            </a:r>
            <a:r>
              <a:rPr lang="en-PH" dirty="0">
                <a:hlinkClick r:id="rId3"/>
              </a:rPr>
              <a:t>https://malayaako.ph/resources/</a:t>
            </a:r>
            <a:r>
              <a:rPr lang="en-PH" dirty="0"/>
              <a:t> </a:t>
            </a:r>
            <a:endParaRPr dirty="0"/>
          </a:p>
          <a:p>
            <a:pPr marL="158750" marR="0" lvl="0" indent="0" algn="l" rtl="0">
              <a:lnSpc>
                <a:spcPct val="100000"/>
              </a:lnSpc>
              <a:spcBef>
                <a:spcPts val="0"/>
              </a:spcBef>
              <a:spcAft>
                <a:spcPts val="0"/>
              </a:spcAft>
              <a:buClr>
                <a:srgbClr val="000000"/>
              </a:buClr>
              <a:buSzPts val="1100"/>
              <a:buFont typeface="Arial"/>
              <a:buNone/>
            </a:pPr>
            <a:endParaRPr/>
          </a:p>
          <a:p>
            <a:pPr marL="158750" marR="0" lvl="0" indent="0" algn="l" rtl="0">
              <a:lnSpc>
                <a:spcPct val="100000"/>
              </a:lnSpc>
              <a:spcBef>
                <a:spcPts val="0"/>
              </a:spcBef>
              <a:spcAft>
                <a:spcPts val="0"/>
              </a:spcAft>
              <a:buClr>
                <a:srgbClr val="000000"/>
              </a:buClr>
              <a:buSzPts val="1100"/>
              <a:buFont typeface="Arial"/>
              <a:buNone/>
            </a:pPr>
            <a:r>
              <a:rPr lang="en-PH" sz="1100" b="0" i="0" u="none" strike="noStrike" dirty="0">
                <a:solidFill>
                  <a:srgbClr val="000000"/>
                </a:solidFill>
                <a:latin typeface="Arial"/>
                <a:ea typeface="Arial"/>
                <a:cs typeface="Arial"/>
                <a:sym typeface="Arial"/>
              </a:rPr>
              <a:t>If you are unable to play the video, read the guide in the next slide</a:t>
            </a:r>
            <a:endParaRPr sz="1100" b="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3" name="Google Shape;423;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Exercise 1 (5 minutes)</a:t>
            </a:r>
            <a:endParaRPr sz="1200" b="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Guide:</a:t>
            </a:r>
            <a:endParaRPr sz="1200" b="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Find a quiet and shaded spot with fewer distractions and gather your audience there.</a:t>
            </a:r>
            <a:endParaRPr sz="1200" b="1" i="0" u="none" strike="noStrike">
              <a:solidFill>
                <a:srgbClr val="000000"/>
              </a:solidFill>
              <a:latin typeface="Arial"/>
              <a:ea typeface="Arial"/>
              <a:cs typeface="Arial"/>
              <a:sym typeface="Arial"/>
            </a:endParaRPr>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Let your audience relax and be in their most comfortable position. You can form a circle or rearrange the chairs to give them more space to move their bodies. They may stand, stay in their seats, or sit on the floor. </a:t>
            </a:r>
            <a:endParaRPr sz="1200" b="1" i="0" u="none" strike="noStrike">
              <a:solidFill>
                <a:srgbClr val="000000"/>
              </a:solidFill>
              <a:latin typeface="Arial"/>
              <a:ea typeface="Arial"/>
              <a:cs typeface="Arial"/>
              <a:sym typeface="Arial"/>
            </a:endParaRPr>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Read the step-by-step guide below to lead your peers in this simple and relaxing exercise. Try to use a soft and soothing voice to set the mood.</a:t>
            </a:r>
            <a:endParaRPr sz="1200" b="1" i="0" u="none" strike="noStrike">
              <a:solidFill>
                <a:srgbClr val="000000"/>
              </a:solidFill>
              <a:latin typeface="Playfair Display"/>
              <a:ea typeface="Playfair Display"/>
              <a:cs typeface="Playfair Display"/>
              <a:sym typeface="Playfair Display"/>
            </a:endParaRPr>
          </a:p>
          <a:p>
            <a:pPr marL="742950" marR="9525" lvl="1" indent="-292100" algn="l" rtl="0">
              <a:lnSpc>
                <a:spcPct val="100000"/>
              </a:lnSpc>
              <a:spcBef>
                <a:spcPts val="0"/>
              </a:spcBef>
              <a:spcAft>
                <a:spcPts val="0"/>
              </a:spcAft>
              <a:buSzPts val="1200"/>
              <a:buChar char="○"/>
            </a:pPr>
            <a:r>
              <a:rPr lang="en-PH" sz="1200" b="0" i="0" u="none" strike="noStrike">
                <a:solidFill>
                  <a:srgbClr val="000000"/>
                </a:solidFill>
                <a:latin typeface="Arial"/>
                <a:ea typeface="Arial"/>
                <a:cs typeface="Arial"/>
                <a:sym typeface="Arial"/>
              </a:rPr>
              <a:t>Make yourself comfortable. When you are ready, close your eyes. </a:t>
            </a:r>
            <a:endParaRPr sz="1200"/>
          </a:p>
          <a:p>
            <a:pPr marL="742950" marR="9525" lvl="1" indent="-292100" algn="l" rtl="0">
              <a:lnSpc>
                <a:spcPct val="100000"/>
              </a:lnSpc>
              <a:spcBef>
                <a:spcPts val="0"/>
              </a:spcBef>
              <a:spcAft>
                <a:spcPts val="0"/>
              </a:spcAft>
              <a:buSzPts val="1200"/>
              <a:buChar char="○"/>
            </a:pPr>
            <a:r>
              <a:rPr lang="en-PH" sz="1200" b="0" i="0" u="none" strike="noStrike">
                <a:solidFill>
                  <a:srgbClr val="000000"/>
                </a:solidFill>
                <a:latin typeface="Arial"/>
                <a:ea typeface="Arial"/>
                <a:cs typeface="Arial"/>
                <a:sym typeface="Arial"/>
              </a:rPr>
              <a:t>Using your imagination, transport yourself to a place where you feel safe and calm. </a:t>
            </a:r>
            <a:endParaRPr sz="1200"/>
          </a:p>
          <a:p>
            <a:pPr marL="742950" marR="9525" lvl="1" indent="-292100" algn="l" rtl="0">
              <a:lnSpc>
                <a:spcPct val="100000"/>
              </a:lnSpc>
              <a:spcBef>
                <a:spcPts val="0"/>
              </a:spcBef>
              <a:spcAft>
                <a:spcPts val="0"/>
              </a:spcAft>
              <a:buSzPts val="1200"/>
              <a:buChar char="○"/>
            </a:pPr>
            <a:r>
              <a:rPr lang="en-PH" sz="1200" b="0" i="0" u="none" strike="noStrike">
                <a:solidFill>
                  <a:srgbClr val="000000"/>
                </a:solidFill>
                <a:latin typeface="Arial"/>
                <a:ea typeface="Arial"/>
                <a:cs typeface="Arial"/>
                <a:sym typeface="Arial"/>
              </a:rPr>
              <a:t>Observe the images, colors, sounds, and scents in your safe space. </a:t>
            </a:r>
            <a:endParaRPr sz="1200"/>
          </a:p>
          <a:p>
            <a:pPr marL="742950" marR="9525" lvl="1" indent="-292100" algn="l" rtl="0">
              <a:lnSpc>
                <a:spcPct val="100000"/>
              </a:lnSpc>
              <a:spcBef>
                <a:spcPts val="0"/>
              </a:spcBef>
              <a:spcAft>
                <a:spcPts val="0"/>
              </a:spcAft>
              <a:buSzPts val="1200"/>
              <a:buChar char="○"/>
            </a:pPr>
            <a:r>
              <a:rPr lang="en-PH" sz="1200" b="0" i="0" u="none" strike="noStrike">
                <a:solidFill>
                  <a:srgbClr val="000000"/>
                </a:solidFill>
                <a:latin typeface="Arial"/>
                <a:ea typeface="Arial"/>
                <a:cs typeface="Arial"/>
                <a:sym typeface="Arial"/>
              </a:rPr>
              <a:t>Breathe in. (pause for 4 seconds) Breathe out. </a:t>
            </a:r>
            <a:endParaRPr sz="1200"/>
          </a:p>
          <a:p>
            <a:pPr marL="742950" marR="9525" lvl="1" indent="-292100" algn="l" rtl="0">
              <a:lnSpc>
                <a:spcPct val="100000"/>
              </a:lnSpc>
              <a:spcBef>
                <a:spcPts val="0"/>
              </a:spcBef>
              <a:spcAft>
                <a:spcPts val="0"/>
              </a:spcAft>
              <a:buSzPts val="1200"/>
              <a:buChar char="○"/>
            </a:pPr>
            <a:r>
              <a:rPr lang="en-PH" sz="1200" b="0" i="0" u="none" strike="noStrike">
                <a:solidFill>
                  <a:srgbClr val="000000"/>
                </a:solidFill>
                <a:latin typeface="Arial"/>
                <a:ea typeface="Arial"/>
                <a:cs typeface="Arial"/>
                <a:sym typeface="Arial"/>
              </a:rPr>
              <a:t>Cross both arms in front of your chest and place each hand on your upper arms. </a:t>
            </a:r>
            <a:endParaRPr sz="1200"/>
          </a:p>
          <a:p>
            <a:pPr marL="742950" marR="9525" lvl="1" indent="-292100" algn="l" rtl="0">
              <a:lnSpc>
                <a:spcPct val="100000"/>
              </a:lnSpc>
              <a:spcBef>
                <a:spcPts val="0"/>
              </a:spcBef>
              <a:spcAft>
                <a:spcPts val="0"/>
              </a:spcAft>
              <a:buSzPts val="1200"/>
              <a:buChar char="○"/>
            </a:pPr>
            <a:r>
              <a:rPr lang="en-PH" sz="1200" b="0" i="0" u="none" strike="noStrike">
                <a:solidFill>
                  <a:srgbClr val="000000"/>
                </a:solidFill>
                <a:latin typeface="Arial"/>
                <a:ea typeface="Arial"/>
                <a:cs typeface="Arial"/>
                <a:sym typeface="Arial"/>
              </a:rPr>
              <a:t>Gently tap each hand on your arms one at a time. </a:t>
            </a:r>
            <a:endParaRPr sz="1200"/>
          </a:p>
          <a:p>
            <a:pPr marL="742950" marR="9525" lvl="1" indent="-292100" algn="l" rtl="0">
              <a:lnSpc>
                <a:spcPct val="100000"/>
              </a:lnSpc>
              <a:spcBef>
                <a:spcPts val="0"/>
              </a:spcBef>
              <a:spcAft>
                <a:spcPts val="0"/>
              </a:spcAft>
              <a:buSzPts val="1200"/>
              <a:buChar char="○"/>
            </a:pPr>
            <a:r>
              <a:rPr lang="en-PH" sz="1200" b="0" i="0" u="none" strike="noStrike">
                <a:solidFill>
                  <a:srgbClr val="000000"/>
                </a:solidFill>
                <a:latin typeface="Arial"/>
                <a:ea typeface="Arial"/>
                <a:cs typeface="Arial"/>
                <a:sym typeface="Arial"/>
              </a:rPr>
              <a:t>Breathe in. (pause for 4 seconds) Breathe out. (repeat 3 times)</a:t>
            </a:r>
            <a:endParaRPr sz="1200"/>
          </a:p>
          <a:p>
            <a:pPr marL="742950" marR="9525" lvl="1" indent="-292100" algn="l" rtl="0">
              <a:lnSpc>
                <a:spcPct val="100000"/>
              </a:lnSpc>
              <a:spcBef>
                <a:spcPts val="0"/>
              </a:spcBef>
              <a:spcAft>
                <a:spcPts val="0"/>
              </a:spcAft>
              <a:buSzPts val="1200"/>
              <a:buChar char="○"/>
            </a:pPr>
            <a:r>
              <a:rPr lang="en-PH" sz="1200" b="0" i="0" u="none" strike="noStrike">
                <a:solidFill>
                  <a:srgbClr val="000000"/>
                </a:solidFill>
                <a:latin typeface="Arial"/>
                <a:ea typeface="Arial"/>
                <a:cs typeface="Arial"/>
                <a:sym typeface="Arial"/>
              </a:rPr>
              <a:t>You can now slowly put down your hands and open your eyes.</a:t>
            </a:r>
            <a:endParaRPr sz="1200"/>
          </a:p>
          <a:p>
            <a:pPr marL="158750" marR="9525" lvl="0" indent="0" algn="l" rtl="0">
              <a:lnSpc>
                <a:spcPct val="100000"/>
              </a:lnSpc>
              <a:spcBef>
                <a:spcPts val="0"/>
              </a:spcBef>
              <a:spcAft>
                <a:spcPts val="0"/>
              </a:spcAft>
              <a:buSzPts val="1100"/>
              <a:buFont typeface="Arial"/>
              <a:buNone/>
            </a:pPr>
            <a:endParaRPr sz="1200" b="0" i="0" u="none" strike="noStrike">
              <a:solidFill>
                <a:srgbClr val="000000"/>
              </a:solidFill>
              <a:latin typeface="Arial"/>
              <a:ea typeface="Arial"/>
              <a:cs typeface="Arial"/>
              <a:sym typeface="Arial"/>
            </a:endParaRPr>
          </a:p>
          <a:p>
            <a:pPr marL="158750" marR="9525" lvl="0" indent="0" algn="l" rtl="0">
              <a:lnSpc>
                <a:spcPct val="100000"/>
              </a:lnSpc>
              <a:spcBef>
                <a:spcPts val="0"/>
              </a:spcBef>
              <a:spcAft>
                <a:spcPts val="0"/>
              </a:spcAft>
              <a:buSzPts val="1100"/>
              <a:buFont typeface="Arial"/>
              <a:buNone/>
            </a:pPr>
            <a:r>
              <a:rPr lang="en-PH" sz="1200" b="0" i="0" u="none" strike="noStrike">
                <a:solidFill>
                  <a:srgbClr val="000000"/>
                </a:solidFill>
                <a:latin typeface="Arial"/>
                <a:ea typeface="Arial"/>
                <a:cs typeface="Arial"/>
                <a:sym typeface="Arial"/>
              </a:rPr>
              <a:t>If you still have time, you can do the next exercise. Otherwise, you can proceed to the guide questions to process the activity.</a:t>
            </a:r>
            <a:endParaRPr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3" name="Google Shape;433;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Exercise 2 (15 minutes)</a:t>
            </a:r>
            <a:endParaRPr sz="1200" b="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 </a:t>
            </a:r>
            <a:endParaRPr sz="1200" b="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Guide:</a:t>
            </a:r>
            <a:endParaRPr sz="1200" b="0"/>
          </a:p>
          <a:p>
            <a:pPr marL="158750" lvl="0" indent="0" algn="l" rtl="0">
              <a:lnSpc>
                <a:spcPct val="100000"/>
              </a:lnSpc>
              <a:spcBef>
                <a:spcPts val="0"/>
              </a:spcBef>
              <a:spcAft>
                <a:spcPts val="0"/>
              </a:spcAft>
              <a:buSzPts val="1100"/>
              <a:buFont typeface="Arial"/>
              <a:buNone/>
            </a:pPr>
            <a:r>
              <a:rPr lang="en-PH" sz="1200" b="0" i="0" u="none" strike="noStrike">
                <a:solidFill>
                  <a:srgbClr val="000000"/>
                </a:solidFill>
                <a:latin typeface="Arial"/>
                <a:ea typeface="Arial"/>
                <a:cs typeface="Arial"/>
                <a:sym typeface="Arial"/>
              </a:rPr>
              <a:t>1. Divide your audience into groups of four to five people. </a:t>
            </a:r>
            <a:endParaRPr sz="1200" b="1" i="0" u="none" strike="noStrike">
              <a:solidFill>
                <a:srgbClr val="000000"/>
              </a:solidFill>
              <a:latin typeface="Playfair Display"/>
              <a:ea typeface="Playfair Display"/>
              <a:cs typeface="Playfair Display"/>
              <a:sym typeface="Playfair Display"/>
            </a:endParaRPr>
          </a:p>
          <a:p>
            <a:pPr marL="158750" lvl="0" indent="0" algn="l" rtl="0">
              <a:lnSpc>
                <a:spcPct val="100000"/>
              </a:lnSpc>
              <a:spcBef>
                <a:spcPts val="0"/>
              </a:spcBef>
              <a:spcAft>
                <a:spcPts val="0"/>
              </a:spcAft>
              <a:buSzPts val="1100"/>
              <a:buFont typeface="Arial"/>
              <a:buNone/>
            </a:pPr>
            <a:r>
              <a:rPr lang="en-PH" sz="1200" b="0" i="0" u="none" strike="noStrike">
                <a:solidFill>
                  <a:srgbClr val="000000"/>
                </a:solidFill>
                <a:latin typeface="Arial"/>
                <a:ea typeface="Arial"/>
                <a:cs typeface="Arial"/>
                <a:sym typeface="Arial"/>
              </a:rPr>
              <a:t>2. Ask each group to come up with one exercise that they can share with the larger group. You can say: </a:t>
            </a:r>
            <a:endParaRPr sz="1200" b="1" i="0" u="none" strike="noStrike">
              <a:solidFill>
                <a:srgbClr val="000000"/>
              </a:solidFill>
              <a:latin typeface="Playfair Display"/>
              <a:ea typeface="Playfair Display"/>
              <a:cs typeface="Playfair Display"/>
              <a:sym typeface="Playfair Display"/>
            </a:endParaRPr>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“You can find creative ways to manage stress. It can be in the form of art, like drawing, or it can involve body movements, such as walking or stretching. Using your creativity, come up with an exercise that you can share with others. </a:t>
            </a:r>
            <a:endParaRPr sz="1200" b="0"/>
          </a:p>
          <a:p>
            <a:pPr marL="158750" lvl="0" indent="0" algn="l" rtl="0">
              <a:lnSpc>
                <a:spcPct val="100000"/>
              </a:lnSpc>
              <a:spcBef>
                <a:spcPts val="0"/>
              </a:spcBef>
              <a:spcAft>
                <a:spcPts val="0"/>
              </a:spcAft>
              <a:buSzPts val="1100"/>
              <a:buFont typeface="Arial"/>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Font typeface="Arial"/>
              <a:buNone/>
            </a:pPr>
            <a:r>
              <a:rPr lang="en-PH" sz="1200" b="0" i="0" u="none" strike="noStrike">
                <a:solidFill>
                  <a:srgbClr val="000000"/>
                </a:solidFill>
                <a:latin typeface="Arial"/>
                <a:ea typeface="Arial"/>
                <a:cs typeface="Arial"/>
                <a:sym typeface="Arial"/>
              </a:rPr>
              <a:t>3. Give them five minutes to create their exercise.</a:t>
            </a:r>
            <a:endParaRPr sz="1200"/>
          </a:p>
          <a:p>
            <a:pPr marL="158750" lvl="0" indent="0" algn="l" rtl="0">
              <a:lnSpc>
                <a:spcPct val="100000"/>
              </a:lnSpc>
              <a:spcBef>
                <a:spcPts val="0"/>
              </a:spcBef>
              <a:spcAft>
                <a:spcPts val="0"/>
              </a:spcAft>
              <a:buSzPts val="1100"/>
              <a:buFont typeface="Arial"/>
              <a:buNone/>
            </a:pPr>
            <a:r>
              <a:rPr lang="en-PH" sz="1200" b="0" i="0" u="none" strike="noStrike">
                <a:solidFill>
                  <a:srgbClr val="000000"/>
                </a:solidFill>
                <a:latin typeface="Arial"/>
                <a:ea typeface="Arial"/>
                <a:cs typeface="Arial"/>
                <a:sym typeface="Arial"/>
              </a:rPr>
              <a:t>4. Ask each group to perform the exercise in front of the larger group.</a:t>
            </a:r>
            <a:endParaRPr sz="1200"/>
          </a:p>
          <a:p>
            <a:pPr marL="158750" lvl="0" indent="0" algn="l" rtl="0">
              <a:lnSpc>
                <a:spcPct val="100000"/>
              </a:lnSpc>
              <a:spcBef>
                <a:spcPts val="300"/>
              </a:spcBef>
              <a:spcAft>
                <a:spcPts val="0"/>
              </a:spcAft>
              <a:buSzPts val="1100"/>
              <a:buFont typeface="Arial"/>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300"/>
              </a:spcBef>
              <a:spcAft>
                <a:spcPts val="0"/>
              </a:spcAft>
              <a:buSzPts val="1100"/>
              <a:buFont typeface="Arial"/>
              <a:buNone/>
            </a:pPr>
            <a:r>
              <a:rPr lang="en-PH" sz="1200" b="0" i="0" u="none" strike="noStrike">
                <a:solidFill>
                  <a:srgbClr val="000000"/>
                </a:solidFill>
                <a:latin typeface="Arial"/>
                <a:ea typeface="Arial"/>
                <a:cs typeface="Arial"/>
                <a:sym typeface="Arial"/>
              </a:rPr>
              <a:t>After all the groups have presented their exercise, proceed to the guide questions to process both activities.</a:t>
            </a:r>
            <a:endParaRPr sz="1200"/>
          </a:p>
          <a:p>
            <a:pPr marL="158750" lvl="0" indent="0" algn="l" rtl="0">
              <a:lnSpc>
                <a:spcPct val="100000"/>
              </a:lnSpc>
              <a:spcBef>
                <a:spcPts val="300"/>
              </a:spcBef>
              <a:spcAft>
                <a:spcPts val="0"/>
              </a:spcAft>
              <a:buSzPts val="1100"/>
              <a:buNone/>
            </a:pPr>
            <a:endParaRPr sz="1200" b="0" i="0" u="none" strike="noStrike">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5" name="Google Shape;445;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PH" b="1"/>
              <a:t>GUIDE QUESTIONS (10-15 MINUTES)</a:t>
            </a:r>
            <a:endParaRPr/>
          </a:p>
          <a:p>
            <a:pPr marL="0" marR="0" lvl="0" indent="0" algn="l" rtl="0">
              <a:lnSpc>
                <a:spcPct val="100000"/>
              </a:lnSpc>
              <a:spcBef>
                <a:spcPts val="0"/>
              </a:spcBef>
              <a:spcAft>
                <a:spcPts val="0"/>
              </a:spcAft>
              <a:buClr>
                <a:srgbClr val="000000"/>
              </a:buClr>
              <a:buSzPts val="1100"/>
              <a:buFont typeface="Arial"/>
              <a:buNone/>
            </a:pPr>
            <a:endParaRPr b="1"/>
          </a:p>
          <a:p>
            <a:pPr marL="0" marR="0" lvl="0" indent="0" algn="l" rtl="0">
              <a:lnSpc>
                <a:spcPct val="100000"/>
              </a:lnSpc>
              <a:spcBef>
                <a:spcPts val="0"/>
              </a:spcBef>
              <a:spcAft>
                <a:spcPts val="0"/>
              </a:spcAft>
              <a:buClr>
                <a:srgbClr val="000000"/>
              </a:buClr>
              <a:buSzPts val="1100"/>
              <a:buFont typeface="Arial"/>
              <a:buNone/>
            </a:pPr>
            <a:r>
              <a:rPr lang="en-PH" b="0"/>
              <a:t>Ask the questions one by one.</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5" name="Google Shape;455;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TAKEAWAY MESSAGE</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“What you need to remember…”</a:t>
            </a:r>
            <a:endParaRPr b="0" i="1"/>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5" name="Google Shape;465;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CALL-TO-ACTION</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“Here’s what you can do…”</a:t>
            </a:r>
            <a:endParaRPr/>
          </a:p>
          <a:p>
            <a:pPr marL="0" lvl="0" indent="0" algn="l" rtl="0">
              <a:lnSpc>
                <a:spcPct val="100000"/>
              </a:lnSpc>
              <a:spcBef>
                <a:spcPts val="0"/>
              </a:spcBef>
              <a:spcAft>
                <a:spcPts val="0"/>
              </a:spcAft>
              <a:buSzPts val="1100"/>
              <a:buNone/>
            </a:pPr>
            <a:endParaRPr i="1"/>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2e5bb8cc2d3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 name="Google Shape;114;g2e5bb8cc2d3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2e5bb8cc2d3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2e5bb8cc2d3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2e5bb8cc2d3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0" name="Google Shape;480;g2e5bb8cc2d3_0_1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2e5bb8cc2d3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8" name="Google Shape;488;g2e5bb8cc2d3_0_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a:t>MODULE 1</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b="1"/>
              <a:t>Background (for YHI)</a:t>
            </a:r>
            <a:endParaRPr sz="120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Hey there! The COVID-19 pandemic was a tough time for all of us, and it really challenged us in many different ways. But it also taught us that working together can make a huge difference in keeping our homes and communities healthier and safer.</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During the pandemic, we all had to quickly adopt new practices to protect ourselves and our loved ones, like wearing masks, physical distancing, and getting vaccinated. Looking back, it's amazing to see how each of us played a role in keeping each other safe from the virus.</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Take a moment to reflect on your personal journey during this pandemic. It was a time of great uncertainty and fear, and it surely affected you and your loved ones in many ways. What changes did you make to adapt to its effects? What steps did you take to ensure your safety and that of your family? </a:t>
            </a:r>
            <a:endParaRPr sz="1200" b="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a:t>----</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Introduction (5 minutes)</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Start the session by explaining to your audience how looking back on our experiences can be an incredibly powerful tool for processing and understanding them. By taking the time to appreciate how we overcame challenges, we can learn important lessons that we can carry with us as we move forward. You can use the explanation above and talk about what you remember from the COVID-19 pandemic based on your shared experiences.</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Ask three to four people in your audience to share their experiences during the pandemic and what they did to stay safe and healthy, both physically and mentally. </a:t>
            </a:r>
            <a:endParaRPr sz="120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Before moving on to the activity, summarize the discussion. You can say:</a:t>
            </a:r>
            <a:endParaRPr sz="1200"/>
          </a:p>
          <a:p>
            <a:pPr marL="158750" lvl="0" indent="0" algn="l" rtl="0">
              <a:lnSpc>
                <a:spcPct val="100000"/>
              </a:lnSpc>
              <a:spcBef>
                <a:spcPts val="0"/>
              </a:spcBef>
              <a:spcAft>
                <a:spcPts val="0"/>
              </a:spcAft>
              <a:buSzPts val="1100"/>
              <a:buNone/>
            </a:pP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a:t>
            </a:r>
            <a:r>
              <a:rPr lang="en-PH" sz="1200" b="0" i="1" u="none" strike="noStrike">
                <a:solidFill>
                  <a:srgbClr val="000000"/>
                </a:solidFill>
                <a:latin typeface="Arial"/>
                <a:ea typeface="Arial"/>
                <a:cs typeface="Arial"/>
                <a:sym typeface="Arial"/>
              </a:rPr>
              <a:t>The COVID-19 pandemic was truly a challenging time for all of us. It brought many unforgettable experiences that we never could have imagined. However, as we move forward, it's important to take a moment to reflect on our experiences and see what we can learn from these experiences. It will help us be better prepared when we face another health emergency. Let's take this opportunity to learn, grow, and become stronger together!</a:t>
            </a:r>
            <a:r>
              <a:rPr lang="en-PH" sz="1200" b="0" i="0" u="none" strike="noStrike">
                <a:solidFill>
                  <a:srgbClr val="000000"/>
                </a:solidFill>
                <a:latin typeface="Arial"/>
                <a:ea typeface="Arial"/>
                <a:cs typeface="Arial"/>
                <a:sym typeface="Arial"/>
              </a:rPr>
              <a:t>”</a:t>
            </a:r>
            <a:endParaRPr sz="1200" b="0"/>
          </a:p>
          <a:p>
            <a:pPr marL="158750" lvl="0" indent="0" algn="l" rtl="0">
              <a:lnSpc>
                <a:spcPct val="100000"/>
              </a:lnSpc>
              <a:spcBef>
                <a:spcPts val="0"/>
              </a:spcBef>
              <a:spcAft>
                <a:spcPts val="0"/>
              </a:spcAft>
              <a:buSzPts val="1100"/>
              <a:buNone/>
            </a:pPr>
            <a:br>
              <a:rPr lang="en-PH" sz="1200"/>
            </a:br>
            <a:endParaRPr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2e5bb8cc2d3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6" name="Google Shape;496;g2e5bb8cc2d3_0_1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sz="1200" b="1"/>
              <a:t>ACTIVITY (25 MINUTES)</a:t>
            </a:r>
            <a:endParaRPr sz="1200"/>
          </a:p>
          <a:p>
            <a:pPr marL="0" lvl="0" indent="0" algn="l" rtl="0">
              <a:lnSpc>
                <a:spcPct val="100000"/>
              </a:lnSpc>
              <a:spcBef>
                <a:spcPts val="0"/>
              </a:spcBef>
              <a:spcAft>
                <a:spcPts val="0"/>
              </a:spcAft>
              <a:buSzPts val="1100"/>
              <a:buNone/>
            </a:pPr>
            <a:endParaRPr sz="1200" b="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Guide:</a:t>
            </a:r>
            <a:r>
              <a:rPr lang="en-PH" sz="1200" b="0" i="0" u="none" strike="noStrike">
                <a:solidFill>
                  <a:srgbClr val="000000"/>
                </a:solidFill>
                <a:latin typeface="Arial"/>
                <a:ea typeface="Arial"/>
                <a:cs typeface="Arial"/>
                <a:sym typeface="Arial"/>
              </a:rPr>
              <a:t> </a:t>
            </a:r>
            <a:endParaRPr sz="1200" b="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Divide your audience into groups of three to four people. </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Ask each group to think about a memorable experience they had during the pandemic and what lesson they learned from it. Then, create a 3-minute skit about it. Encourage them to use their imagination to create a fun skit.</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Give them 10 minutes to prepare, and then ask each group to present to the larger group.</a:t>
            </a:r>
            <a:endParaRPr sz="1200"/>
          </a:p>
          <a:p>
            <a:pPr marL="501650" lvl="0" indent="-349250" algn="l" rtl="0">
              <a:lnSpc>
                <a:spcPct val="100000"/>
              </a:lnSpc>
              <a:spcBef>
                <a:spcPts val="0"/>
              </a:spcBef>
              <a:spcAft>
                <a:spcPts val="300"/>
              </a:spcAft>
              <a:buSzPts val="1200"/>
              <a:buFont typeface="Arial"/>
              <a:buAutoNum type="arabicPeriod"/>
            </a:pPr>
            <a:r>
              <a:rPr lang="en-PH" sz="1200" b="0" i="0" u="none" strike="noStrike">
                <a:solidFill>
                  <a:srgbClr val="000000"/>
                </a:solidFill>
                <a:latin typeface="Arial"/>
                <a:ea typeface="Arial"/>
                <a:cs typeface="Arial"/>
                <a:sym typeface="Arial"/>
              </a:rPr>
              <a:t>After all the groups have presented their skit, proceed to the guide questions to process the activity.</a:t>
            </a:r>
            <a:endParaRPr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2e5bb8cc2d3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5" name="Google Shape;505;g2e5bb8cc2d3_0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sz="1200" b="1"/>
              <a:t>ACTIVITY (25 MINUTES)</a:t>
            </a:r>
            <a:endParaRPr sz="1200"/>
          </a:p>
          <a:p>
            <a:pPr marL="0" lvl="0" indent="0" algn="l" rtl="0">
              <a:lnSpc>
                <a:spcPct val="100000"/>
              </a:lnSpc>
              <a:spcBef>
                <a:spcPts val="0"/>
              </a:spcBef>
              <a:spcAft>
                <a:spcPts val="0"/>
              </a:spcAft>
              <a:buSzPts val="1100"/>
              <a:buNone/>
            </a:pPr>
            <a:endParaRPr sz="1200" b="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Guide:</a:t>
            </a:r>
            <a:r>
              <a:rPr lang="en-PH" sz="1200" b="0" i="0" u="none" strike="noStrike">
                <a:solidFill>
                  <a:srgbClr val="000000"/>
                </a:solidFill>
                <a:latin typeface="Arial"/>
                <a:ea typeface="Arial"/>
                <a:cs typeface="Arial"/>
                <a:sym typeface="Arial"/>
              </a:rPr>
              <a:t> </a:t>
            </a:r>
            <a:endParaRPr sz="1200" b="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Divide your audience into groups of three to four people. </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Ask each group to think about a memorable experience they had during the pandemic and what lesson they learned from it. Then, create a 3-minute skit about it. Encourage them to use their imagination to create a fun skit.</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Give them 10 minutes to prepare, and then ask each group to present to the larger group.</a:t>
            </a:r>
            <a:endParaRPr sz="1200"/>
          </a:p>
          <a:p>
            <a:pPr marL="501650" lvl="0" indent="-349250" algn="l" rtl="0">
              <a:lnSpc>
                <a:spcPct val="100000"/>
              </a:lnSpc>
              <a:spcBef>
                <a:spcPts val="0"/>
              </a:spcBef>
              <a:spcAft>
                <a:spcPts val="300"/>
              </a:spcAft>
              <a:buSzPts val="1200"/>
              <a:buFont typeface="Arial"/>
              <a:buAutoNum type="arabicPeriod"/>
            </a:pPr>
            <a:r>
              <a:rPr lang="en-PH" sz="1200" b="0" i="0" u="none" strike="noStrike">
                <a:solidFill>
                  <a:srgbClr val="000000"/>
                </a:solidFill>
                <a:latin typeface="Arial"/>
                <a:ea typeface="Arial"/>
                <a:cs typeface="Arial"/>
                <a:sym typeface="Arial"/>
              </a:rPr>
              <a:t>After all the groups have presented their skit, proceed to the guide questions to process the activity.</a:t>
            </a:r>
            <a:endParaRPr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2e5bb8cc2d3_0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4" name="Google Shape;514;g2e5bb8cc2d3_0_1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PH" b="1"/>
              <a:t>GUIDE QUESTIONS (10 MINUTES)</a:t>
            </a:r>
            <a:endParaRPr/>
          </a:p>
          <a:p>
            <a:pPr marL="0" marR="0" lvl="0" indent="0" algn="l" rtl="0">
              <a:lnSpc>
                <a:spcPct val="100000"/>
              </a:lnSpc>
              <a:spcBef>
                <a:spcPts val="0"/>
              </a:spcBef>
              <a:spcAft>
                <a:spcPts val="0"/>
              </a:spcAft>
              <a:buClr>
                <a:srgbClr val="000000"/>
              </a:buClr>
              <a:buSzPts val="1100"/>
              <a:buFont typeface="Arial"/>
              <a:buNone/>
            </a:pPr>
            <a:endParaRPr b="1"/>
          </a:p>
          <a:p>
            <a:pPr marL="0" marR="0" lvl="0" indent="0" algn="l" rtl="0">
              <a:lnSpc>
                <a:spcPct val="100000"/>
              </a:lnSpc>
              <a:spcBef>
                <a:spcPts val="0"/>
              </a:spcBef>
              <a:spcAft>
                <a:spcPts val="0"/>
              </a:spcAft>
              <a:buClr>
                <a:srgbClr val="000000"/>
              </a:buClr>
              <a:buSzPts val="1100"/>
              <a:buFont typeface="Arial"/>
              <a:buNone/>
            </a:pPr>
            <a:r>
              <a:rPr lang="en-PH" b="0"/>
              <a:t>Ask the questions one by one.</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2e5bb8cc2d3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4" name="Google Shape;524;g2e5bb8cc2d3_0_1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TAKEAWAY MESSAGES</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“What you need to remember…”</a:t>
            </a:r>
            <a:endParaRPr b="0" i="1"/>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2e5bb8cc2d3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4" name="Google Shape;534;g2e5bb8cc2d3_0_1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CALL-TO-ACTION</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“Here’s what you can do…”</a:t>
            </a:r>
            <a:endParaRPr/>
          </a:p>
          <a:p>
            <a:pPr marL="0" lvl="0" indent="0" algn="l" rtl="0">
              <a:lnSpc>
                <a:spcPct val="100000"/>
              </a:lnSpc>
              <a:spcBef>
                <a:spcPts val="0"/>
              </a:spcBef>
              <a:spcAft>
                <a:spcPts val="0"/>
              </a:spcAft>
              <a:buSzPts val="1100"/>
              <a:buNone/>
            </a:pPr>
            <a:endParaRPr i="1"/>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e5bb8cc2d3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4" name="Google Shape;544;g2e5bb8cc2d3_0_1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a:t>MODULE 2</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b="1"/>
              <a:t>Background (for YHI)</a:t>
            </a:r>
            <a:endParaRPr sz="120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Did you know that our health is connected to the health of the animals and the environment around us? Bacteria and viruses can spread quickly through animals, food, water, and even from one person to another. But don't worry, there are vaccines available to prevent or reduce the harmful effects of many of these diseases. </a:t>
            </a:r>
            <a:endParaRPr sz="1200" b="0"/>
          </a:p>
          <a:p>
            <a:pPr marL="158750" lvl="0" indent="0" algn="l" rtl="0">
              <a:lnSpc>
                <a:spcPct val="100000"/>
              </a:lnSpc>
              <a:spcBef>
                <a:spcPts val="0"/>
              </a:spcBef>
              <a:spcAft>
                <a:spcPts val="0"/>
              </a:spcAft>
              <a:buSzPts val="1100"/>
              <a:buNone/>
            </a:pPr>
            <a:br>
              <a:rPr lang="en-PH" sz="1200" b="0"/>
            </a:br>
            <a:r>
              <a:rPr lang="en-PH" sz="1200" b="1" i="0" u="none" strike="noStrike">
                <a:solidFill>
                  <a:srgbClr val="000000"/>
                </a:solidFill>
                <a:latin typeface="Arial"/>
                <a:ea typeface="Arial"/>
                <a:cs typeface="Arial"/>
                <a:sym typeface="Arial"/>
              </a:rPr>
              <a:t>Vaccination</a:t>
            </a:r>
            <a:r>
              <a:rPr lang="en-PH" sz="1200" b="0" i="0" u="none" strike="noStrike">
                <a:solidFill>
                  <a:srgbClr val="000000"/>
                </a:solidFill>
                <a:latin typeface="Arial"/>
                <a:ea typeface="Arial"/>
                <a:cs typeface="Arial"/>
                <a:sym typeface="Arial"/>
              </a:rPr>
              <a:t> is a proven way to protect yourself from diseases caused by viruses like COVID-19. The vaccine teaches your body to create antibodies that can fight the virus. Some vaccines prevent you from getting the disease (e.g. measles, rabies, HPV infection), while others, like the COVID-19 vaccine, reduce your chances of becoming very sick and getting hospitalized. It's good to always stay up-to-date on vaccinations to protect yourself and those around you.</a:t>
            </a:r>
            <a:endParaRPr sz="1200" b="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a:t>----</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a:t>Move to the next slide</a:t>
            </a:r>
            <a:endParaRPr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g2e5bb8cc2d3_0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2" name="Google Shape;552;g2e5bb8cc2d3_0_1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100" b="1" i="0" u="none" strike="noStrike">
                <a:solidFill>
                  <a:srgbClr val="000000"/>
                </a:solidFill>
                <a:latin typeface="Arial"/>
                <a:ea typeface="Arial"/>
                <a:cs typeface="Arial"/>
                <a:sym typeface="Arial"/>
              </a:rPr>
              <a:t>Introduction (5 minutes)</a:t>
            </a:r>
            <a:endParaRPr b="0"/>
          </a:p>
          <a:p>
            <a:pPr marL="158750" lvl="0" indent="0" algn="l" rtl="0">
              <a:lnSpc>
                <a:spcPct val="100000"/>
              </a:lnSpc>
              <a:spcBef>
                <a:spcPts val="0"/>
              </a:spcBef>
              <a:spcAft>
                <a:spcPts val="0"/>
              </a:spcAft>
              <a:buSzPts val="1100"/>
              <a:buNone/>
            </a:pPr>
            <a:r>
              <a:rPr lang="en-PH" sz="1100" b="0" i="0" u="none" strike="noStrike">
                <a:solidFill>
                  <a:srgbClr val="000000"/>
                </a:solidFill>
                <a:latin typeface="Arial"/>
                <a:ea typeface="Arial"/>
                <a:cs typeface="Arial"/>
                <a:sym typeface="Arial"/>
              </a:rPr>
              <a:t>To start a conversation about vaccines with your peers, try asking them if they know much about vaccines, which ones they are familiar with, or if they've heard anything about them lately. </a:t>
            </a:r>
            <a:endParaRPr sz="1800" b="0"/>
          </a:p>
          <a:p>
            <a:pPr marL="158750" lvl="0" indent="0" algn="l" rtl="0">
              <a:lnSpc>
                <a:spcPct val="100000"/>
              </a:lnSpc>
              <a:spcBef>
                <a:spcPts val="0"/>
              </a:spcBef>
              <a:spcAft>
                <a:spcPts val="0"/>
              </a:spcAft>
              <a:buSzPts val="1100"/>
              <a:buNone/>
            </a:pPr>
            <a:br>
              <a:rPr lang="en-PH" sz="1800" b="0"/>
            </a:br>
            <a:r>
              <a:rPr lang="en-PH" sz="1100" b="0" i="0" u="none" strike="noStrike">
                <a:solidFill>
                  <a:srgbClr val="000000"/>
                </a:solidFill>
                <a:latin typeface="Arial"/>
                <a:ea typeface="Arial"/>
                <a:cs typeface="Arial"/>
                <a:sym typeface="Arial"/>
              </a:rPr>
              <a:t>After that, you can explain how vaccines help protect our communities from the spread of diseases. You can say:</a:t>
            </a:r>
            <a:endParaRPr sz="1800" b="0"/>
          </a:p>
          <a:p>
            <a:pPr marL="158750" lvl="0" indent="0" algn="l" rtl="0">
              <a:lnSpc>
                <a:spcPct val="100000"/>
              </a:lnSpc>
              <a:spcBef>
                <a:spcPts val="0"/>
              </a:spcBef>
              <a:spcAft>
                <a:spcPts val="0"/>
              </a:spcAft>
              <a:buSzPts val="1100"/>
              <a:buNone/>
            </a:pPr>
            <a:r>
              <a:rPr lang="en-PH" sz="1100" b="0" i="0" u="none" strike="noStrike">
                <a:solidFill>
                  <a:srgbClr val="000000"/>
                </a:solidFill>
                <a:latin typeface="Arial"/>
                <a:ea typeface="Arial"/>
                <a:cs typeface="Arial"/>
                <a:sym typeface="Arial"/>
              </a:rPr>
              <a:t>“</a:t>
            </a:r>
            <a:r>
              <a:rPr lang="en-PH" sz="1100" b="0" i="1" u="none" strike="noStrike">
                <a:solidFill>
                  <a:srgbClr val="000000"/>
                </a:solidFill>
                <a:latin typeface="Arial"/>
                <a:ea typeface="Arial"/>
                <a:cs typeface="Arial"/>
                <a:sym typeface="Arial"/>
              </a:rPr>
              <a:t>Vaccines work by helping our immune system build up defenses against harmful viruses and bacteria. This way, if we come into contact with these germs in the future, our bodies will be better equipped to fight them off. It's like giving our immune system a practice run so it can be ready to fight off the real thing.</a:t>
            </a:r>
            <a:r>
              <a:rPr lang="en-PH" sz="1100" b="0" i="0" u="none" strike="noStrike">
                <a:solidFill>
                  <a:srgbClr val="000000"/>
                </a:solidFill>
                <a:latin typeface="Arial"/>
                <a:ea typeface="Arial"/>
                <a:cs typeface="Arial"/>
                <a:sym typeface="Arial"/>
              </a:rPr>
              <a:t>”</a:t>
            </a:r>
            <a:endParaRPr sz="1800" b="0"/>
          </a:p>
          <a:p>
            <a:pPr marL="158750" lvl="0" indent="0" algn="l" rtl="0">
              <a:lnSpc>
                <a:spcPct val="100000"/>
              </a:lnSpc>
              <a:spcBef>
                <a:spcPts val="0"/>
              </a:spcBef>
              <a:spcAft>
                <a:spcPts val="0"/>
              </a:spcAft>
              <a:buSzPts val="1100"/>
              <a:buNone/>
            </a:pPr>
            <a:br>
              <a:rPr lang="en-PH" sz="1800" b="0"/>
            </a:br>
            <a:r>
              <a:rPr lang="en-PH" sz="1100" b="0" i="0" u="none" strike="noStrike">
                <a:solidFill>
                  <a:srgbClr val="000000"/>
                </a:solidFill>
                <a:latin typeface="Arial"/>
                <a:ea typeface="Arial"/>
                <a:cs typeface="Arial"/>
                <a:sym typeface="Arial"/>
              </a:rPr>
              <a:t>Note: Germs are small microorganisms that can cause diseases. Bacteria and viruses are common types of germs.</a:t>
            </a:r>
            <a:endParaRPr sz="1800" b="0"/>
          </a:p>
          <a:p>
            <a:pPr marL="158750" lvl="0" indent="0" algn="l" rtl="0">
              <a:lnSpc>
                <a:spcPct val="100000"/>
              </a:lnSpc>
              <a:spcBef>
                <a:spcPts val="0"/>
              </a:spcBef>
              <a:spcAft>
                <a:spcPts val="0"/>
              </a:spcAft>
              <a:buSzPts val="1100"/>
              <a:buNone/>
            </a:pPr>
            <a:br>
              <a:rPr lang="en-PH" sz="1800"/>
            </a:b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 name="Google Shape;11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2e5bb8cc2d3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0" name="Google Shape;560;g2e5bb8cc2d3_0_1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PH" sz="1200" b="1"/>
              <a:t>ACTIVITY (10 MINUTES)</a:t>
            </a:r>
            <a:endParaRPr sz="1200"/>
          </a:p>
          <a:p>
            <a:pPr marL="158750" lvl="0" indent="0" algn="l" rtl="0">
              <a:lnSpc>
                <a:spcPct val="100000"/>
              </a:lnSpc>
              <a:spcBef>
                <a:spcPts val="0"/>
              </a:spcBef>
              <a:spcAft>
                <a:spcPts val="0"/>
              </a:spcAft>
              <a:buSzPts val="1100"/>
              <a:buNone/>
            </a:pPr>
            <a:endParaRPr sz="1200" b="1"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Materials:</a:t>
            </a:r>
            <a:r>
              <a:rPr lang="en-PH" sz="1200" b="0" i="0" u="none" strike="noStrike">
                <a:solidFill>
                  <a:srgbClr val="000000"/>
                </a:solidFill>
                <a:latin typeface="Arial"/>
                <a:ea typeface="Arial"/>
                <a:cs typeface="Arial"/>
                <a:sym typeface="Arial"/>
              </a:rPr>
              <a:t> </a:t>
            </a:r>
            <a:r>
              <a:rPr lang="en-PH" sz="1200"/>
              <a:t>none</a:t>
            </a:r>
            <a:endParaRPr sz="1200" b="0"/>
          </a:p>
          <a:p>
            <a:pPr marL="158750" lvl="0" indent="0" algn="l" rtl="0">
              <a:lnSpc>
                <a:spcPct val="100000"/>
              </a:lnSpc>
              <a:spcBef>
                <a:spcPts val="0"/>
              </a:spcBef>
              <a:spcAft>
                <a:spcPts val="0"/>
              </a:spcAft>
              <a:buSzPts val="1100"/>
              <a:buNone/>
            </a:pPr>
            <a:br>
              <a:rPr lang="en-PH" sz="1200" b="0"/>
            </a:br>
            <a:r>
              <a:rPr lang="en-PH" sz="1200" b="1" i="0" u="none" strike="noStrike">
                <a:solidFill>
                  <a:srgbClr val="000000"/>
                </a:solidFill>
                <a:latin typeface="Arial"/>
                <a:ea typeface="Arial"/>
                <a:cs typeface="Arial"/>
                <a:sym typeface="Arial"/>
              </a:rPr>
              <a:t>Guide: </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1. </a:t>
            </a:r>
            <a:r>
              <a:rPr lang="en-PH" sz="1200"/>
              <a:t>Ask each person to find a partner.</a:t>
            </a:r>
            <a:endParaRPr sz="1200"/>
          </a:p>
          <a:p>
            <a:pPr marL="158750" lvl="0" indent="0" algn="l" rtl="0">
              <a:lnSpc>
                <a:spcPct val="100000"/>
              </a:lnSpc>
              <a:spcBef>
                <a:spcPts val="0"/>
              </a:spcBef>
              <a:spcAft>
                <a:spcPts val="0"/>
              </a:spcAft>
              <a:buSzPts val="1100"/>
              <a:buNone/>
            </a:pPr>
            <a:r>
              <a:rPr lang="en-PH" sz="1200"/>
              <a:t>2. Once they are in pairs, explain the activity:</a:t>
            </a:r>
            <a:endParaRPr sz="1200"/>
          </a:p>
          <a:p>
            <a:pPr marL="914400" lvl="0" indent="-304800" algn="l" rtl="0">
              <a:lnSpc>
                <a:spcPct val="115000"/>
              </a:lnSpc>
              <a:spcBef>
                <a:spcPts val="0"/>
              </a:spcBef>
              <a:spcAft>
                <a:spcPts val="0"/>
              </a:spcAft>
              <a:buClr>
                <a:schemeClr val="dk1"/>
              </a:buClr>
              <a:buSzPts val="1200"/>
              <a:buChar char="●"/>
            </a:pPr>
            <a:r>
              <a:rPr lang="en-PH" sz="1200">
                <a:solidFill>
                  <a:schemeClr val="dk1"/>
                </a:solidFill>
              </a:rPr>
              <a:t>One person will choose any object that can be seen inside the room we are in. (If you are outdoors, it can be anything in your surrounding area)</a:t>
            </a:r>
            <a:endParaRPr sz="1200">
              <a:solidFill>
                <a:schemeClr val="dk1"/>
              </a:solidFill>
            </a:endParaRPr>
          </a:p>
          <a:p>
            <a:pPr marL="914400" lvl="0" indent="-304800" algn="l" rtl="0">
              <a:lnSpc>
                <a:spcPct val="115000"/>
              </a:lnSpc>
              <a:spcBef>
                <a:spcPts val="0"/>
              </a:spcBef>
              <a:spcAft>
                <a:spcPts val="0"/>
              </a:spcAft>
              <a:buClr>
                <a:schemeClr val="dk1"/>
              </a:buClr>
              <a:buSzPts val="1200"/>
              <a:buChar char="●"/>
            </a:pPr>
            <a:r>
              <a:rPr lang="en-PH" sz="1200">
                <a:solidFill>
                  <a:schemeClr val="dk1"/>
                </a:solidFill>
              </a:rPr>
              <a:t>Think of three (3) adjectives to describe the object. For example, if you picked a whiteboard</a:t>
            </a:r>
            <a:r>
              <a:rPr lang="en-PH" sz="1200" i="1">
                <a:solidFill>
                  <a:schemeClr val="dk1"/>
                </a:solidFill>
              </a:rPr>
              <a:t>,</a:t>
            </a:r>
            <a:r>
              <a:rPr lang="en-PH" sz="1200">
                <a:solidFill>
                  <a:schemeClr val="dk1"/>
                </a:solidFill>
              </a:rPr>
              <a:t> you say, </a:t>
            </a:r>
            <a:r>
              <a:rPr lang="en-PH" sz="1200" i="1">
                <a:solidFill>
                  <a:schemeClr val="dk1"/>
                </a:solidFill>
              </a:rPr>
              <a:t>“I see with my own little eyes, something big, rectangle and white”</a:t>
            </a:r>
            <a:endParaRPr sz="1200" i="1">
              <a:solidFill>
                <a:schemeClr val="dk1"/>
              </a:solidFill>
            </a:endParaRPr>
          </a:p>
          <a:p>
            <a:pPr marL="914400" lvl="0" indent="-304800" algn="l" rtl="0">
              <a:lnSpc>
                <a:spcPct val="115000"/>
              </a:lnSpc>
              <a:spcBef>
                <a:spcPts val="0"/>
              </a:spcBef>
              <a:spcAft>
                <a:spcPts val="0"/>
              </a:spcAft>
              <a:buClr>
                <a:schemeClr val="dk1"/>
              </a:buClr>
              <a:buSzPts val="1200"/>
              <a:buChar char="●"/>
            </a:pPr>
            <a:r>
              <a:rPr lang="en-PH" sz="1200">
                <a:solidFill>
                  <a:schemeClr val="dk1"/>
                </a:solidFill>
              </a:rPr>
              <a:t>Your partner has to guess the item that you are describing.</a:t>
            </a:r>
            <a:endParaRPr sz="1200">
              <a:solidFill>
                <a:schemeClr val="dk1"/>
              </a:solidFill>
            </a:endParaRPr>
          </a:p>
          <a:p>
            <a:pPr marL="914400" lvl="0" indent="-304800" algn="l" rtl="0">
              <a:lnSpc>
                <a:spcPct val="115000"/>
              </a:lnSpc>
              <a:spcBef>
                <a:spcPts val="0"/>
              </a:spcBef>
              <a:spcAft>
                <a:spcPts val="0"/>
              </a:spcAft>
              <a:buClr>
                <a:schemeClr val="dk1"/>
              </a:buClr>
              <a:buSzPts val="1200"/>
              <a:buChar char="●"/>
            </a:pPr>
            <a:r>
              <a:rPr lang="en-PH" sz="1200">
                <a:solidFill>
                  <a:schemeClr val="dk1"/>
                </a:solidFill>
              </a:rPr>
              <a:t>Take turns choosing and describing objects around you.</a:t>
            </a:r>
            <a:endParaRPr sz="1200">
              <a:solidFill>
                <a:schemeClr val="dk1"/>
              </a:solidFill>
            </a:endParaRPr>
          </a:p>
          <a:p>
            <a:pPr marL="914400" lvl="0" indent="-304800" algn="l" rtl="0">
              <a:lnSpc>
                <a:spcPct val="115000"/>
              </a:lnSpc>
              <a:spcBef>
                <a:spcPts val="0"/>
              </a:spcBef>
              <a:spcAft>
                <a:spcPts val="0"/>
              </a:spcAft>
              <a:buClr>
                <a:schemeClr val="dk1"/>
              </a:buClr>
              <a:buSzPts val="1200"/>
              <a:buChar char="●"/>
            </a:pPr>
            <a:r>
              <a:rPr lang="en-PH" sz="1200">
                <a:solidFill>
                  <a:schemeClr val="dk1"/>
                </a:solidFill>
              </a:rPr>
              <a:t>The pair with the most number of items guessed correctly, wins (prize optional)</a:t>
            </a:r>
            <a:endParaRPr sz="1200">
              <a:solidFill>
                <a:schemeClr val="dk1"/>
              </a:solidFill>
            </a:endParaRPr>
          </a:p>
          <a:p>
            <a:pPr marL="0" lvl="0" indent="0" algn="l" rtl="0">
              <a:lnSpc>
                <a:spcPct val="115000"/>
              </a:lnSpc>
              <a:spcBef>
                <a:spcPts val="0"/>
              </a:spcBef>
              <a:spcAft>
                <a:spcPts val="0"/>
              </a:spcAft>
              <a:buNone/>
            </a:pPr>
            <a:r>
              <a:rPr lang="en-PH" sz="1200">
                <a:solidFill>
                  <a:schemeClr val="dk1"/>
                </a:solidFill>
              </a:rPr>
              <a:t>3. Give them 7 minutes to do the activity.</a:t>
            </a:r>
            <a:endParaRPr sz="1200">
              <a:solidFill>
                <a:schemeClr val="dk1"/>
              </a:solidFill>
            </a:endParaRPr>
          </a:p>
          <a:p>
            <a:pPr marL="0" lvl="0" indent="0" algn="l" rtl="0">
              <a:lnSpc>
                <a:spcPct val="100000"/>
              </a:lnSpc>
              <a:spcBef>
                <a:spcPts val="0"/>
              </a:spcBef>
              <a:spcAft>
                <a:spcPts val="0"/>
              </a:spcAft>
              <a:buSzPts val="1100"/>
              <a:buNone/>
            </a:pPr>
            <a:r>
              <a:rPr lang="en-PH" sz="1200"/>
              <a:t>4. </a:t>
            </a:r>
            <a:r>
              <a:rPr lang="en-PH" sz="1200" b="0" i="0" u="none" strike="noStrike">
                <a:solidFill>
                  <a:srgbClr val="000000"/>
                </a:solidFill>
                <a:latin typeface="Arial"/>
                <a:ea typeface="Arial"/>
                <a:cs typeface="Arial"/>
                <a:sym typeface="Arial"/>
              </a:rPr>
              <a:t>Move on to the guide questions to process the activity.</a:t>
            </a:r>
            <a:endParaRPr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2e5bb8cc2d3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9" name="Google Shape;569;g2e5bb8cc2d3_0_2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None/>
            </a:pPr>
            <a:r>
              <a:rPr lang="en-PH" sz="1200" b="1"/>
              <a:t>GUIDE QUESTIONS (10 MINUTES)</a:t>
            </a:r>
            <a:endParaRPr sz="1200"/>
          </a:p>
          <a:p>
            <a:pPr marL="0" marR="0" lvl="0" indent="0" algn="l" rtl="0">
              <a:lnSpc>
                <a:spcPct val="100000"/>
              </a:lnSpc>
              <a:spcBef>
                <a:spcPts val="0"/>
              </a:spcBef>
              <a:spcAft>
                <a:spcPts val="0"/>
              </a:spcAft>
              <a:buClr>
                <a:srgbClr val="000000"/>
              </a:buClr>
              <a:buSzPts val="1100"/>
              <a:buNone/>
            </a:pPr>
            <a:endParaRPr sz="1200" b="1"/>
          </a:p>
          <a:p>
            <a:pPr marL="0" marR="0" lvl="0" indent="0" algn="l" rtl="0">
              <a:lnSpc>
                <a:spcPct val="100000"/>
              </a:lnSpc>
              <a:spcBef>
                <a:spcPts val="0"/>
              </a:spcBef>
              <a:spcAft>
                <a:spcPts val="0"/>
              </a:spcAft>
              <a:buClr>
                <a:srgbClr val="000000"/>
              </a:buClr>
              <a:buSzPts val="1100"/>
              <a:buNone/>
            </a:pPr>
            <a:r>
              <a:rPr lang="en-PH" sz="1200" b="0"/>
              <a:t>Ask the questions one by one.</a:t>
            </a:r>
            <a:endParaRPr sz="1200"/>
          </a:p>
          <a:p>
            <a:pPr marL="0" marR="0" lvl="0" indent="0" algn="l" rtl="0">
              <a:lnSpc>
                <a:spcPct val="100000"/>
              </a:lnSpc>
              <a:spcBef>
                <a:spcPts val="0"/>
              </a:spcBef>
              <a:spcAft>
                <a:spcPts val="0"/>
              </a:spcAft>
              <a:buClr>
                <a:srgbClr val="000000"/>
              </a:buClr>
              <a:buSzPts val="1100"/>
              <a:buNone/>
            </a:pPr>
            <a:endParaRPr sz="1200" b="0"/>
          </a:p>
          <a:p>
            <a:pPr marL="158750" lvl="0" indent="0" algn="l" rtl="0">
              <a:lnSpc>
                <a:spcPct val="100000"/>
              </a:lnSpc>
              <a:spcBef>
                <a:spcPts val="0"/>
              </a:spcBef>
              <a:spcAft>
                <a:spcPts val="0"/>
              </a:spcAft>
              <a:buSzPts val="1100"/>
              <a:buFont typeface="Arial"/>
              <a:buNone/>
            </a:pPr>
            <a:r>
              <a:rPr lang="en-PH" sz="1200" i="1"/>
              <a:t>Were your partner’s clues helpful</a:t>
            </a:r>
            <a:r>
              <a:rPr lang="en-PH" sz="1200" b="0" i="1" u="none" strike="noStrike">
                <a:solidFill>
                  <a:srgbClr val="000000"/>
                </a:solidFill>
                <a:latin typeface="Arial"/>
                <a:ea typeface="Arial"/>
                <a:cs typeface="Arial"/>
                <a:sym typeface="Arial"/>
              </a:rPr>
              <a:t>? How so? </a:t>
            </a:r>
            <a:endParaRPr sz="120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Explain how vaccines work the same way. They give our bodies information about viruses and bacteria so they can recognize and fight them.</a:t>
            </a:r>
            <a:endParaRPr sz="1200" b="0"/>
          </a:p>
          <a:p>
            <a:pPr marL="158750" lvl="0" indent="0" algn="l" rtl="0">
              <a:lnSpc>
                <a:spcPct val="100000"/>
              </a:lnSpc>
              <a:spcBef>
                <a:spcPts val="0"/>
              </a:spcBef>
              <a:spcAft>
                <a:spcPts val="0"/>
              </a:spcAft>
              <a:buSzPts val="1100"/>
              <a:buFont typeface="Arial"/>
              <a:buNone/>
            </a:pPr>
            <a:br>
              <a:rPr lang="en-PH" sz="1200" b="0"/>
            </a:br>
            <a:r>
              <a:rPr lang="en-PH" sz="1200" b="0" i="1" u="none" strike="noStrike">
                <a:solidFill>
                  <a:srgbClr val="000000"/>
                </a:solidFill>
                <a:latin typeface="Arial"/>
                <a:ea typeface="Arial"/>
                <a:cs typeface="Arial"/>
                <a:sym typeface="Arial"/>
              </a:rPr>
              <a:t>Do you know or remember which vaccines you have received?</a:t>
            </a:r>
            <a:br>
              <a:rPr lang="en-PH" sz="1200" b="0"/>
            </a:br>
            <a:r>
              <a:rPr lang="en-PH" sz="1200" b="0" i="0" u="none" strike="noStrike">
                <a:solidFill>
                  <a:srgbClr val="000000"/>
                </a:solidFill>
                <a:latin typeface="Arial"/>
                <a:ea typeface="Arial"/>
                <a:cs typeface="Arial"/>
                <a:sym typeface="Arial"/>
              </a:rPr>
              <a:t>Explain that most people receive vaccines for diseases like measles and polio when they are babies. Some vaccines, such as the HPV vaccine, are given to preteens and early teens. The timing of the vaccines is important for maximizing their effectiveness.</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When there's an outbreak, vaccines like the COVID-19 vaccine are created to help our bodies learn how to fight off new threats. If you've already been vaccinated, you might also get booster shots to remind your body how to fight the disease.</a:t>
            </a:r>
            <a:endParaRPr sz="1200" b="0"/>
          </a:p>
          <a:p>
            <a:pPr marL="158750" lvl="0" indent="0" algn="l" rtl="0">
              <a:lnSpc>
                <a:spcPct val="100000"/>
              </a:lnSpc>
              <a:spcBef>
                <a:spcPts val="0"/>
              </a:spcBef>
              <a:spcAft>
                <a:spcPts val="0"/>
              </a:spcAft>
              <a:buSzPts val="1100"/>
              <a:buNone/>
            </a:pPr>
            <a:br>
              <a:rPr lang="en-PH" sz="1200"/>
            </a:br>
            <a:endParaRPr sz="1200" b="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g2e5bb8cc2d3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9" name="Google Shape;579;g2e5bb8cc2d3_0_2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TAKEAWAY MESSAGES</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“What you need to remember…”</a:t>
            </a:r>
            <a:endParaRPr b="0" i="1"/>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2e5bb8cc2d3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9" name="Google Shape;589;g2e5bb8cc2d3_0_2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CALL-TO-ACTION</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“Here’s what you can do…”</a:t>
            </a:r>
            <a:endParaRPr/>
          </a:p>
          <a:p>
            <a:pPr marL="0" lvl="0" indent="0" algn="l" rtl="0">
              <a:lnSpc>
                <a:spcPct val="100000"/>
              </a:lnSpc>
              <a:spcBef>
                <a:spcPts val="0"/>
              </a:spcBef>
              <a:spcAft>
                <a:spcPts val="0"/>
              </a:spcAft>
              <a:buSzPts val="1100"/>
              <a:buNone/>
            </a:pPr>
            <a:endParaRPr i="1"/>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g2e5bb8cc2d3_0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9" name="Google Shape;599;g2e5bb8cc2d3_0_2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a:t>MODULE 2</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b="1"/>
              <a:t>Background (for YHI)</a:t>
            </a:r>
            <a:endParaRPr sz="120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Have you ever felt overwhelmed by the amount of information available during an emergency or disease outbreak? It's like there is too much information out there, and it becomes difficult to tell what's true and what's false. That's what the World Health Organization calls “infodemic.” </a:t>
            </a: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An infodemic can lead to confusion and cause people to make harmful decisions. It can also create mistrust in health professionals and authorities. This can be really dangerous because it can worsen health emergencies and put people's lives at risk. That is why it’s important to know how to spot false information and prevent its spread.</a:t>
            </a:r>
            <a:br>
              <a:rPr lang="en-PH" sz="1200" b="0"/>
            </a:br>
            <a:endParaRPr sz="1200" b="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False information</a:t>
            </a:r>
            <a:r>
              <a:rPr lang="en-PH" sz="1200" b="0" i="0" u="none" strike="noStrike">
                <a:solidFill>
                  <a:srgbClr val="000000"/>
                </a:solidFill>
                <a:latin typeface="Arial"/>
                <a:ea typeface="Arial"/>
                <a:cs typeface="Arial"/>
                <a:sym typeface="Arial"/>
              </a:rPr>
              <a:t> refers to any written or verbal statement or representation of a fact that is not true. There are four types of false information:</a:t>
            </a:r>
            <a:endParaRPr sz="1200" b="0" i="0" u="none" strike="noStrike">
              <a:solidFill>
                <a:srgbClr val="000000"/>
              </a:solidFill>
              <a:latin typeface="Arial"/>
              <a:ea typeface="Arial"/>
              <a:cs typeface="Arial"/>
              <a:sym typeface="Arial"/>
            </a:endParaRPr>
          </a:p>
          <a:p>
            <a:pPr marL="501650" lvl="0" indent="-349250" algn="l" rtl="0">
              <a:lnSpc>
                <a:spcPct val="100000"/>
              </a:lnSpc>
              <a:spcBef>
                <a:spcPts val="0"/>
              </a:spcBef>
              <a:spcAft>
                <a:spcPts val="0"/>
              </a:spcAft>
              <a:buSzPts val="1200"/>
              <a:buAutoNum type="arabicPeriod"/>
            </a:pPr>
            <a:r>
              <a:rPr lang="en-PH" sz="1200" b="1" i="0" u="none" strike="noStrike">
                <a:solidFill>
                  <a:srgbClr val="000000"/>
                </a:solidFill>
                <a:latin typeface="Arial"/>
                <a:ea typeface="Arial"/>
                <a:cs typeface="Arial"/>
                <a:sym typeface="Arial"/>
              </a:rPr>
              <a:t>Rumors:</a:t>
            </a:r>
            <a:r>
              <a:rPr lang="en-PH" sz="1200" b="0" i="0" u="none" strike="noStrike">
                <a:solidFill>
                  <a:srgbClr val="000000"/>
                </a:solidFill>
                <a:latin typeface="Arial"/>
                <a:ea typeface="Arial"/>
                <a:cs typeface="Arial"/>
                <a:sym typeface="Arial"/>
              </a:rPr>
              <a:t> These are rapidly spreading stories or reports that can be true or false.</a:t>
            </a:r>
            <a:endParaRPr sz="1200"/>
          </a:p>
          <a:p>
            <a:pPr marL="501650" lvl="0" indent="-349250" algn="l" rtl="0">
              <a:lnSpc>
                <a:spcPct val="100000"/>
              </a:lnSpc>
              <a:spcBef>
                <a:spcPts val="0"/>
              </a:spcBef>
              <a:spcAft>
                <a:spcPts val="0"/>
              </a:spcAft>
              <a:buSzPts val="1200"/>
              <a:buAutoNum type="arabicPeriod"/>
            </a:pPr>
            <a:r>
              <a:rPr lang="en-PH" sz="1200" b="1" i="0" u="none" strike="noStrike">
                <a:solidFill>
                  <a:srgbClr val="000000"/>
                </a:solidFill>
                <a:latin typeface="Arial"/>
                <a:ea typeface="Arial"/>
                <a:cs typeface="Arial"/>
                <a:sym typeface="Arial"/>
              </a:rPr>
              <a:t>Fake news:</a:t>
            </a:r>
            <a:r>
              <a:rPr lang="en-PH" sz="1200" b="0" i="0" u="none" strike="noStrike">
                <a:solidFill>
                  <a:srgbClr val="000000"/>
                </a:solidFill>
                <a:latin typeface="Arial"/>
                <a:ea typeface="Arial"/>
                <a:cs typeface="Arial"/>
                <a:sym typeface="Arial"/>
              </a:rPr>
              <a:t> This type of information imitates news content to appear as a credible source.</a:t>
            </a:r>
            <a:endParaRPr sz="1200"/>
          </a:p>
          <a:p>
            <a:pPr marL="501650" lvl="0" indent="-349250" algn="l" rtl="0">
              <a:lnSpc>
                <a:spcPct val="100000"/>
              </a:lnSpc>
              <a:spcBef>
                <a:spcPts val="0"/>
              </a:spcBef>
              <a:spcAft>
                <a:spcPts val="0"/>
              </a:spcAft>
              <a:buSzPts val="1200"/>
              <a:buAutoNum type="arabicPeriod"/>
            </a:pPr>
            <a:r>
              <a:rPr lang="en-PH" sz="1200" b="1" i="0" u="none" strike="noStrike">
                <a:solidFill>
                  <a:srgbClr val="000000"/>
                </a:solidFill>
                <a:latin typeface="Arial"/>
                <a:ea typeface="Arial"/>
                <a:cs typeface="Arial"/>
                <a:sym typeface="Arial"/>
              </a:rPr>
              <a:t>Misinformation:</a:t>
            </a:r>
            <a:r>
              <a:rPr lang="en-PH" sz="1200" b="0" i="0" u="none" strike="noStrike">
                <a:solidFill>
                  <a:srgbClr val="000000"/>
                </a:solidFill>
                <a:latin typeface="Arial"/>
                <a:ea typeface="Arial"/>
                <a:cs typeface="Arial"/>
                <a:sym typeface="Arial"/>
              </a:rPr>
              <a:t> This refers to </a:t>
            </a:r>
            <a:r>
              <a:rPr lang="en-PH" sz="1200" b="0" i="1" u="none" strike="noStrike">
                <a:solidFill>
                  <a:srgbClr val="000000"/>
                </a:solidFill>
                <a:latin typeface="Arial"/>
                <a:ea typeface="Arial"/>
                <a:cs typeface="Arial"/>
                <a:sym typeface="Arial"/>
              </a:rPr>
              <a:t>unintentionally</a:t>
            </a:r>
            <a:r>
              <a:rPr lang="en-PH" sz="1200" b="0" i="0" u="none" strike="noStrike">
                <a:solidFill>
                  <a:srgbClr val="000000"/>
                </a:solidFill>
                <a:latin typeface="Arial"/>
                <a:ea typeface="Arial"/>
                <a:cs typeface="Arial"/>
                <a:sym typeface="Arial"/>
              </a:rPr>
              <a:t> shared false or misleading information.</a:t>
            </a:r>
            <a:endParaRPr sz="1200"/>
          </a:p>
          <a:p>
            <a:pPr marL="501650" lvl="0" indent="-349250" algn="l" rtl="0">
              <a:lnSpc>
                <a:spcPct val="100000"/>
              </a:lnSpc>
              <a:spcBef>
                <a:spcPts val="0"/>
              </a:spcBef>
              <a:spcAft>
                <a:spcPts val="0"/>
              </a:spcAft>
              <a:buSzPts val="1200"/>
              <a:buAutoNum type="arabicPeriod"/>
            </a:pPr>
            <a:r>
              <a:rPr lang="en-PH" sz="1200" b="1" i="0" u="none" strike="noStrike">
                <a:solidFill>
                  <a:srgbClr val="000000"/>
                </a:solidFill>
                <a:latin typeface="Arial"/>
                <a:ea typeface="Arial"/>
                <a:cs typeface="Arial"/>
                <a:sym typeface="Arial"/>
              </a:rPr>
              <a:t>Disinformation:</a:t>
            </a:r>
            <a:r>
              <a:rPr lang="en-PH" sz="1200" b="0" i="0" u="none" strike="noStrike">
                <a:solidFill>
                  <a:srgbClr val="000000"/>
                </a:solidFill>
                <a:latin typeface="Arial"/>
                <a:ea typeface="Arial"/>
                <a:cs typeface="Arial"/>
                <a:sym typeface="Arial"/>
              </a:rPr>
              <a:t> These are statements that are </a:t>
            </a:r>
            <a:r>
              <a:rPr lang="en-PH" sz="1200" b="0" i="1" u="none" strike="noStrike">
                <a:solidFill>
                  <a:srgbClr val="000000"/>
                </a:solidFill>
                <a:latin typeface="Arial"/>
                <a:ea typeface="Arial"/>
                <a:cs typeface="Arial"/>
                <a:sym typeface="Arial"/>
              </a:rPr>
              <a:t>intentionally</a:t>
            </a:r>
            <a:r>
              <a:rPr lang="en-PH" sz="1200" b="0" i="0" u="none" strike="noStrike">
                <a:solidFill>
                  <a:srgbClr val="000000"/>
                </a:solidFill>
                <a:latin typeface="Arial"/>
                <a:ea typeface="Arial"/>
                <a:cs typeface="Arial"/>
                <a:sym typeface="Arial"/>
              </a:rPr>
              <a:t> shared with malicious intent to serve a personal, political, or economic agenda.</a:t>
            </a:r>
            <a:endParaRPr sz="120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You can prevent the spread of false information by being cautious of what you believe and share, particularly on the internet. Always verify that the information you share with your peers and loved ones is from a credible and reliable source.</a:t>
            </a:r>
            <a:br>
              <a:rPr lang="en-PH" sz="1200"/>
            </a:br>
            <a:endParaRPr sz="1200"/>
          </a:p>
          <a:p>
            <a:pPr marL="158750" lvl="0" indent="0" algn="l" rtl="0">
              <a:lnSpc>
                <a:spcPct val="100000"/>
              </a:lnSpc>
              <a:spcBef>
                <a:spcPts val="0"/>
              </a:spcBef>
              <a:spcAft>
                <a:spcPts val="0"/>
              </a:spcAft>
              <a:buSzPts val="1100"/>
              <a:buNone/>
            </a:pPr>
            <a:r>
              <a:rPr lang="en-PH" sz="1200"/>
              <a:t>----</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Introduction (5 minutes)</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Start the session by asking your audience about their sources of information. You can ask questions like,</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What do you do when you want to know more about something? </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Where do you go when you have questions, especially about your health?</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Are there specific sites or pages that you go to?</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How do you know if it’s a trusted source?</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Explain the importance of learning how to evaluate information that we receive, especially online. You can use the explanation above and the False Information Poster as visuals. You can then ask your audience if they have recently encountered false information and how it affected them. </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Summarize the discussion before moving on to the activity. You can say: </a:t>
            </a:r>
            <a:endParaRPr sz="1200" b="0"/>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“False information can look different and can spread through different channels – social media or word of mouth. Knowing how to recognize false information and being careful with what we share online will help us prevent it from spreading. Now let’s play ‘Two Truths and One Lie’ and see how good you are at being human lie detectors!”</a:t>
            </a:r>
            <a:endParaRPr sz="1200" b="0"/>
          </a:p>
          <a:p>
            <a:pPr marL="158750" lvl="0" indent="0" algn="l" rtl="0">
              <a:lnSpc>
                <a:spcPct val="100000"/>
              </a:lnSpc>
              <a:spcBef>
                <a:spcPts val="0"/>
              </a:spcBef>
              <a:spcAft>
                <a:spcPts val="0"/>
              </a:spcAft>
              <a:buSzPts val="1100"/>
              <a:buNone/>
            </a:pPr>
            <a:br>
              <a:rPr lang="en-PH" sz="1200"/>
            </a:br>
            <a:endParaRPr sz="12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2e5bb8cc2d3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7" name="Google Shape;607;g2e5bb8cc2d3_0_2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Introduction (5 minutes)</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Start the session by asking your audience about their sources of information. You can ask questions like,</a:t>
            </a:r>
            <a:endParaRPr sz="1200" b="0"/>
          </a:p>
          <a:p>
            <a:pPr marL="158750" lvl="0" indent="0" algn="l" rtl="0">
              <a:lnSpc>
                <a:spcPct val="100000"/>
              </a:lnSpc>
              <a:spcBef>
                <a:spcPts val="0"/>
              </a:spcBef>
              <a:spcAft>
                <a:spcPts val="0"/>
              </a:spcAft>
              <a:buSzPts val="1100"/>
              <a:buNone/>
            </a:pPr>
            <a:br>
              <a:rPr lang="en-PH" sz="1200" b="0"/>
            </a:br>
            <a:r>
              <a:rPr lang="en-PH" sz="1200" b="0" i="1" u="none" strike="noStrike">
                <a:solidFill>
                  <a:srgbClr val="000000"/>
                </a:solidFill>
                <a:latin typeface="Arial"/>
                <a:ea typeface="Arial"/>
                <a:cs typeface="Arial"/>
                <a:sym typeface="Arial"/>
              </a:rPr>
              <a:t>What do you do when you want to know more about something? </a:t>
            </a:r>
            <a:endParaRPr sz="1200" b="0" i="1"/>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Where do you go when you have questions, especially about your health?</a:t>
            </a:r>
            <a:endParaRPr sz="1200" b="0" i="1"/>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Are there specific sites or pages that you go to?</a:t>
            </a:r>
            <a:endParaRPr sz="1200" b="0" i="1"/>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How do you know if it’s a trusted source?</a:t>
            </a:r>
            <a:endParaRPr sz="1200" b="0" i="1"/>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Explain the importance of learning how to evaluate information that we receive, especially online. You can use the explanation below…</a:t>
            </a:r>
            <a:endParaRPr sz="120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a:t>
            </a:r>
            <a:r>
              <a:rPr lang="en-PH" sz="1200" b="0" i="1" u="none" strike="noStrike">
                <a:solidFill>
                  <a:srgbClr val="000000"/>
                </a:solidFill>
                <a:latin typeface="Arial"/>
                <a:ea typeface="Arial"/>
                <a:cs typeface="Arial"/>
                <a:sym typeface="Arial"/>
              </a:rPr>
              <a:t>Have you ever felt overwhelmed by the amount of information available during an emergency or disease outbreak? It's like there is too much information out there, and it becomes difficult to tell what's true and what's false. That's what the World Health Organization calls “infodemic.” </a:t>
            </a:r>
            <a:endParaRPr sz="1200" b="0" i="1"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200" b="0" i="1"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An infodemic can lead to confusion and cause people to make harmful decisions. It can also create mistrust in health professionals and authorities. This can be really dangerous because it can worsen health emergencies and put people's lives at risk. That is why it’s important to know how to spot false information and prevent its spread.</a:t>
            </a:r>
            <a:br>
              <a:rPr lang="en-PH" sz="1200" b="0" i="1"/>
            </a:br>
            <a:endParaRPr sz="1200" b="0" i="1"/>
          </a:p>
          <a:p>
            <a:pPr marL="158750" lvl="0" indent="0" algn="l" rtl="0">
              <a:lnSpc>
                <a:spcPct val="100000"/>
              </a:lnSpc>
              <a:spcBef>
                <a:spcPts val="0"/>
              </a:spcBef>
              <a:spcAft>
                <a:spcPts val="0"/>
              </a:spcAft>
              <a:buSzPts val="1100"/>
              <a:buNone/>
            </a:pPr>
            <a:r>
              <a:rPr lang="en-PH" sz="1200" b="1" i="1" u="none" strike="noStrike">
                <a:solidFill>
                  <a:srgbClr val="000000"/>
                </a:solidFill>
                <a:latin typeface="Arial"/>
                <a:ea typeface="Arial"/>
                <a:cs typeface="Arial"/>
                <a:sym typeface="Arial"/>
              </a:rPr>
              <a:t>False information</a:t>
            </a:r>
            <a:r>
              <a:rPr lang="en-PH" sz="1200" b="0" i="1" u="none" strike="noStrike">
                <a:solidFill>
                  <a:srgbClr val="000000"/>
                </a:solidFill>
                <a:latin typeface="Arial"/>
                <a:ea typeface="Arial"/>
                <a:cs typeface="Arial"/>
                <a:sym typeface="Arial"/>
              </a:rPr>
              <a:t> refers to any written or verbal statement or representation of a fact that is not true. There are four types of false information:</a:t>
            </a:r>
            <a:endParaRPr sz="1200" b="0" i="1" u="none" strike="noStrike">
              <a:solidFill>
                <a:srgbClr val="000000"/>
              </a:solidFill>
              <a:latin typeface="Arial"/>
              <a:ea typeface="Arial"/>
              <a:cs typeface="Arial"/>
              <a:sym typeface="Arial"/>
            </a:endParaRPr>
          </a:p>
          <a:p>
            <a:pPr marL="501650" lvl="0" indent="-349250" algn="l" rtl="0">
              <a:lnSpc>
                <a:spcPct val="100000"/>
              </a:lnSpc>
              <a:spcBef>
                <a:spcPts val="0"/>
              </a:spcBef>
              <a:spcAft>
                <a:spcPts val="0"/>
              </a:spcAft>
              <a:buSzPts val="1200"/>
              <a:buAutoNum type="arabicPeriod"/>
            </a:pPr>
            <a:r>
              <a:rPr lang="en-PH" sz="1200" b="1" i="1" u="none" strike="noStrike">
                <a:solidFill>
                  <a:srgbClr val="000000"/>
                </a:solidFill>
                <a:latin typeface="Arial"/>
                <a:ea typeface="Arial"/>
                <a:cs typeface="Arial"/>
                <a:sym typeface="Arial"/>
              </a:rPr>
              <a:t>Rumors:</a:t>
            </a:r>
            <a:r>
              <a:rPr lang="en-PH" sz="1200" b="0" i="1" u="none" strike="noStrike">
                <a:solidFill>
                  <a:srgbClr val="000000"/>
                </a:solidFill>
                <a:latin typeface="Arial"/>
                <a:ea typeface="Arial"/>
                <a:cs typeface="Arial"/>
                <a:sym typeface="Arial"/>
              </a:rPr>
              <a:t> These are rapidly spreading stories or reports that can be true or false.</a:t>
            </a:r>
            <a:endParaRPr sz="1200"/>
          </a:p>
          <a:p>
            <a:pPr marL="501650" lvl="0" indent="-349250" algn="l" rtl="0">
              <a:lnSpc>
                <a:spcPct val="100000"/>
              </a:lnSpc>
              <a:spcBef>
                <a:spcPts val="0"/>
              </a:spcBef>
              <a:spcAft>
                <a:spcPts val="0"/>
              </a:spcAft>
              <a:buSzPts val="1200"/>
              <a:buAutoNum type="arabicPeriod"/>
            </a:pPr>
            <a:r>
              <a:rPr lang="en-PH" sz="1200" b="1" i="1" u="none" strike="noStrike">
                <a:solidFill>
                  <a:srgbClr val="000000"/>
                </a:solidFill>
                <a:latin typeface="Arial"/>
                <a:ea typeface="Arial"/>
                <a:cs typeface="Arial"/>
                <a:sym typeface="Arial"/>
              </a:rPr>
              <a:t>Fake news:</a:t>
            </a:r>
            <a:r>
              <a:rPr lang="en-PH" sz="1200" b="0" i="1" u="none" strike="noStrike">
                <a:solidFill>
                  <a:srgbClr val="000000"/>
                </a:solidFill>
                <a:latin typeface="Arial"/>
                <a:ea typeface="Arial"/>
                <a:cs typeface="Arial"/>
                <a:sym typeface="Arial"/>
              </a:rPr>
              <a:t> This type of information imitates news content to appear as a credible source.</a:t>
            </a:r>
            <a:endParaRPr sz="1200"/>
          </a:p>
          <a:p>
            <a:pPr marL="501650" lvl="0" indent="-349250" algn="l" rtl="0">
              <a:lnSpc>
                <a:spcPct val="100000"/>
              </a:lnSpc>
              <a:spcBef>
                <a:spcPts val="0"/>
              </a:spcBef>
              <a:spcAft>
                <a:spcPts val="0"/>
              </a:spcAft>
              <a:buSzPts val="1200"/>
              <a:buAutoNum type="arabicPeriod"/>
            </a:pPr>
            <a:r>
              <a:rPr lang="en-PH" sz="1200" b="1" i="1" u="none" strike="noStrike">
                <a:solidFill>
                  <a:srgbClr val="000000"/>
                </a:solidFill>
                <a:latin typeface="Arial"/>
                <a:ea typeface="Arial"/>
                <a:cs typeface="Arial"/>
                <a:sym typeface="Arial"/>
              </a:rPr>
              <a:t>Misinformation:</a:t>
            </a:r>
            <a:r>
              <a:rPr lang="en-PH" sz="1200" b="0" i="1" u="none" strike="noStrike">
                <a:solidFill>
                  <a:srgbClr val="000000"/>
                </a:solidFill>
                <a:latin typeface="Arial"/>
                <a:ea typeface="Arial"/>
                <a:cs typeface="Arial"/>
                <a:sym typeface="Arial"/>
              </a:rPr>
              <a:t> This refers to unintentionally shared false or misleading information.</a:t>
            </a:r>
            <a:endParaRPr sz="1200"/>
          </a:p>
          <a:p>
            <a:pPr marL="501650" lvl="0" indent="-349250" algn="l" rtl="0">
              <a:lnSpc>
                <a:spcPct val="100000"/>
              </a:lnSpc>
              <a:spcBef>
                <a:spcPts val="0"/>
              </a:spcBef>
              <a:spcAft>
                <a:spcPts val="0"/>
              </a:spcAft>
              <a:buSzPts val="1200"/>
              <a:buAutoNum type="arabicPeriod"/>
            </a:pPr>
            <a:r>
              <a:rPr lang="en-PH" sz="1200" b="1" i="1" u="none" strike="noStrike">
                <a:solidFill>
                  <a:srgbClr val="000000"/>
                </a:solidFill>
                <a:latin typeface="Arial"/>
                <a:ea typeface="Arial"/>
                <a:cs typeface="Arial"/>
                <a:sym typeface="Arial"/>
              </a:rPr>
              <a:t>Disinformation:</a:t>
            </a:r>
            <a:r>
              <a:rPr lang="en-PH" sz="1200" b="0" i="1" u="none" strike="noStrike">
                <a:solidFill>
                  <a:srgbClr val="000000"/>
                </a:solidFill>
                <a:latin typeface="Arial"/>
                <a:ea typeface="Arial"/>
                <a:cs typeface="Arial"/>
                <a:sym typeface="Arial"/>
              </a:rPr>
              <a:t> These are statements that are intentionally shared with malicious intent to serve a personal, political, or economic agenda.</a:t>
            </a:r>
            <a:endParaRPr sz="1200"/>
          </a:p>
          <a:p>
            <a:pPr marL="158750" lvl="0" indent="0" algn="l" rtl="0">
              <a:lnSpc>
                <a:spcPct val="100000"/>
              </a:lnSpc>
              <a:spcBef>
                <a:spcPts val="0"/>
              </a:spcBef>
              <a:spcAft>
                <a:spcPts val="0"/>
              </a:spcAft>
              <a:buSzPts val="1100"/>
              <a:buNone/>
            </a:pPr>
            <a:endParaRPr sz="1200" b="0" i="1"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You can prevent the spread of false information by being cautious of what you believe and share, particularly on the internet. Always verify that the information you share with your peers and loved ones is from a credible and reliable source.”</a:t>
            </a:r>
            <a:endParaRPr sz="120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Ask your audience if they have recently encountered false information and how it affected them. </a:t>
            </a:r>
            <a:endParaRPr sz="1200" b="0"/>
          </a:p>
          <a:p>
            <a:pPr marL="158750" lvl="0" indent="0" algn="l" rtl="0">
              <a:lnSpc>
                <a:spcPct val="100000"/>
              </a:lnSpc>
              <a:spcBef>
                <a:spcPts val="0"/>
              </a:spcBef>
              <a:spcAft>
                <a:spcPts val="0"/>
              </a:spcAft>
              <a:buSzPts val="1100"/>
              <a:buNone/>
            </a:pPr>
            <a:br>
              <a:rPr lang="en-PH" sz="1200" b="0"/>
            </a:br>
            <a:r>
              <a:rPr lang="en-PH" sz="1200" b="0"/>
              <a:t>----</a:t>
            </a:r>
            <a:endParaRPr sz="1200"/>
          </a:p>
          <a:p>
            <a:pPr marL="158750" lvl="0" indent="0" algn="l" rtl="0">
              <a:lnSpc>
                <a:spcPct val="100000"/>
              </a:lnSpc>
              <a:spcBef>
                <a:spcPts val="0"/>
              </a:spcBef>
              <a:spcAft>
                <a:spcPts val="0"/>
              </a:spcAft>
              <a:buSzPts val="1100"/>
              <a:buNone/>
            </a:pPr>
            <a:endParaRPr sz="1200" b="0"/>
          </a:p>
          <a:p>
            <a:pPr marL="158750" lvl="0" indent="0" algn="l" rtl="0">
              <a:lnSpc>
                <a:spcPct val="100000"/>
              </a:lnSpc>
              <a:spcBef>
                <a:spcPts val="0"/>
              </a:spcBef>
              <a:spcAft>
                <a:spcPts val="0"/>
              </a:spcAft>
              <a:buSzPts val="1100"/>
              <a:buNone/>
            </a:pPr>
            <a:r>
              <a:rPr lang="en-PH" sz="1200" b="0"/>
              <a:t>Move to the next slide</a:t>
            </a:r>
            <a:endParaRPr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2e5bb8cc2d3_0_2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8" name="Google Shape;618;g2e5bb8cc2d3_0_2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None/>
            </a:pPr>
            <a:r>
              <a:rPr lang="en-PH" sz="1200" b="0" i="0" u="none" strike="noStrike">
                <a:solidFill>
                  <a:srgbClr val="000000"/>
                </a:solidFill>
                <a:latin typeface="Arial"/>
                <a:ea typeface="Arial"/>
                <a:cs typeface="Arial"/>
                <a:sym typeface="Arial"/>
              </a:rPr>
              <a:t>Discuss the tips one by one</a:t>
            </a:r>
            <a:endParaRPr sz="1200"/>
          </a:p>
          <a:p>
            <a:pPr marL="0" marR="0" lvl="0" indent="0" algn="l" rtl="0">
              <a:lnSpc>
                <a:spcPct val="100000"/>
              </a:lnSpc>
              <a:spcBef>
                <a:spcPts val="0"/>
              </a:spcBef>
              <a:spcAft>
                <a:spcPts val="0"/>
              </a:spcAft>
              <a:buClr>
                <a:srgbClr val="000000"/>
              </a:buClr>
              <a:buSzPts val="1100"/>
              <a:buNone/>
            </a:pPr>
            <a:endParaRPr sz="1200" b="0" i="0"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None/>
            </a:pPr>
            <a:r>
              <a:rPr lang="en-PH" sz="1200" b="0" i="0" u="none" strike="noStrike">
                <a:solidFill>
                  <a:srgbClr val="000000"/>
                </a:solidFill>
                <a:latin typeface="Arial"/>
                <a:ea typeface="Arial"/>
                <a:cs typeface="Arial"/>
                <a:sym typeface="Arial"/>
              </a:rPr>
              <a:t>“</a:t>
            </a:r>
            <a:r>
              <a:rPr lang="en-PH" sz="1200" b="0" i="1" u="none" strike="noStrike">
                <a:solidFill>
                  <a:srgbClr val="000000"/>
                </a:solidFill>
                <a:latin typeface="Arial"/>
                <a:ea typeface="Arial"/>
                <a:cs typeface="Arial"/>
                <a:sym typeface="Arial"/>
              </a:rPr>
              <a:t>Here are some tips on how to recognize false information.</a:t>
            </a:r>
            <a:br>
              <a:rPr lang="en-PH" sz="1200" b="0" i="1"/>
            </a:br>
            <a:endParaRPr sz="1200" b="0" i="1"/>
          </a:p>
          <a:p>
            <a:pPr marL="0" marR="0" lvl="0" indent="0" algn="l" rtl="0">
              <a:lnSpc>
                <a:spcPct val="100000"/>
              </a:lnSpc>
              <a:spcBef>
                <a:spcPts val="0"/>
              </a:spcBef>
              <a:spcAft>
                <a:spcPts val="0"/>
              </a:spcAft>
              <a:buClr>
                <a:srgbClr val="000000"/>
              </a:buClr>
              <a:buSzPts val="1100"/>
              <a:buNone/>
            </a:pPr>
            <a:r>
              <a:rPr lang="en-PH" sz="1200" b="1" i="1" u="none" strike="noStrike">
                <a:solidFill>
                  <a:srgbClr val="000000"/>
                </a:solidFill>
                <a:latin typeface="Arial"/>
                <a:ea typeface="Arial"/>
                <a:cs typeface="Arial"/>
                <a:sym typeface="Arial"/>
              </a:rPr>
              <a:t>Assess the source</a:t>
            </a:r>
            <a:endParaRPr sz="1200"/>
          </a:p>
          <a:p>
            <a:pPr marL="0" marR="0" lvl="0" indent="0" algn="l" rtl="0">
              <a:lnSpc>
                <a:spcPct val="100000"/>
              </a:lnSpc>
              <a:spcBef>
                <a:spcPts val="0"/>
              </a:spcBef>
              <a:spcAft>
                <a:spcPts val="0"/>
              </a:spcAft>
              <a:buClr>
                <a:srgbClr val="000000"/>
              </a:buClr>
              <a:buSzPts val="1100"/>
              <a:buNone/>
            </a:pPr>
            <a:r>
              <a:rPr lang="en-PH" sz="1200" b="0" i="1" u="none" strike="noStrike">
                <a:solidFill>
                  <a:srgbClr val="000000"/>
                </a:solidFill>
                <a:latin typeface="Arial"/>
                <a:ea typeface="Arial"/>
                <a:cs typeface="Arial"/>
                <a:sym typeface="Arial"/>
              </a:rPr>
              <a:t>Is the source familiar, credible, and from a reputable organization?</a:t>
            </a:r>
            <a:endParaRPr sz="1200" b="1"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None/>
            </a:pPr>
            <a:r>
              <a:rPr lang="en-PH" sz="1200" b="0" i="1" u="none" strike="noStrike">
                <a:solidFill>
                  <a:srgbClr val="000000"/>
                </a:solidFill>
                <a:latin typeface="Arial"/>
                <a:ea typeface="Arial"/>
                <a:cs typeface="Arial"/>
                <a:sym typeface="Arial"/>
              </a:rPr>
              <a:t>How did you receive the information and there did it come from? Make sure the information is from legitimate websites and verified accounts.</a:t>
            </a:r>
            <a:endParaRPr sz="1200" b="1"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1"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PH" sz="1200" b="1" i="1" u="none" strike="noStrike">
                <a:solidFill>
                  <a:srgbClr val="000000"/>
                </a:solidFill>
                <a:latin typeface="Arial"/>
                <a:ea typeface="Arial"/>
                <a:cs typeface="Arial"/>
                <a:sym typeface="Arial"/>
              </a:rPr>
              <a:t>Read beyond the headline</a:t>
            </a:r>
            <a:endParaRPr sz="1200"/>
          </a:p>
          <a:p>
            <a:pPr marL="0" marR="0" lvl="0" indent="0" algn="l" rtl="0">
              <a:lnSpc>
                <a:spcPct val="100000"/>
              </a:lnSpc>
              <a:spcBef>
                <a:spcPts val="0"/>
              </a:spcBef>
              <a:spcAft>
                <a:spcPts val="0"/>
              </a:spcAft>
              <a:buClr>
                <a:srgbClr val="000000"/>
              </a:buClr>
              <a:buSzPts val="1100"/>
              <a:buFont typeface="Arial"/>
              <a:buNone/>
            </a:pPr>
            <a:r>
              <a:rPr lang="en-PH" sz="1200" b="0" i="1" u="none" strike="noStrike">
                <a:solidFill>
                  <a:srgbClr val="000000"/>
                </a:solidFill>
                <a:latin typeface="Arial"/>
                <a:ea typeface="Arial"/>
                <a:cs typeface="Arial"/>
                <a:sym typeface="Arial"/>
              </a:rPr>
              <a:t>Headlines are designed to grab attention and can be exaggerated to get a lot of clicks (aka clickbaits). Always read the full article to know the whole story and ensure it matches the headline.</a:t>
            </a:r>
            <a:endParaRPr sz="1200" b="0" i="1"/>
          </a:p>
          <a:p>
            <a:pPr marL="0" marR="0" lvl="0" indent="0" algn="l" rtl="0">
              <a:lnSpc>
                <a:spcPct val="100000"/>
              </a:lnSpc>
              <a:spcBef>
                <a:spcPts val="0"/>
              </a:spcBef>
              <a:spcAft>
                <a:spcPts val="0"/>
              </a:spcAft>
              <a:buClr>
                <a:srgbClr val="000000"/>
              </a:buClr>
              <a:buSzPts val="1100"/>
              <a:buNone/>
            </a:pPr>
            <a:endParaRPr sz="1200" b="1"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None/>
            </a:pPr>
            <a:r>
              <a:rPr lang="en-PH" sz="1200" b="1" i="1" u="none" strike="noStrike">
                <a:solidFill>
                  <a:srgbClr val="000000"/>
                </a:solidFill>
                <a:latin typeface="Arial"/>
                <a:ea typeface="Arial"/>
                <a:cs typeface="Arial"/>
                <a:sym typeface="Arial"/>
              </a:rPr>
              <a:t>Check the date</a:t>
            </a:r>
            <a:endParaRPr sz="1200"/>
          </a:p>
          <a:p>
            <a:pPr marL="0" marR="0" lvl="0" indent="0" algn="l" rtl="0">
              <a:lnSpc>
                <a:spcPct val="100000"/>
              </a:lnSpc>
              <a:spcBef>
                <a:spcPts val="0"/>
              </a:spcBef>
              <a:spcAft>
                <a:spcPts val="0"/>
              </a:spcAft>
              <a:buClr>
                <a:srgbClr val="000000"/>
              </a:buClr>
              <a:buSzPts val="1100"/>
              <a:buFont typeface="Arial"/>
              <a:buNone/>
            </a:pPr>
            <a:r>
              <a:rPr lang="en-PH" sz="1200" b="0" i="1" u="none" strike="noStrike">
                <a:solidFill>
                  <a:srgbClr val="000000"/>
                </a:solidFill>
                <a:latin typeface="Arial"/>
                <a:ea typeface="Arial"/>
                <a:cs typeface="Arial"/>
                <a:sym typeface="Arial"/>
              </a:rPr>
              <a:t>Look at the date the story was published to see if it is a recent story or an old one that has been reshared out of context.</a:t>
            </a:r>
            <a:endParaRPr sz="1200" b="0"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PH" sz="1200" b="1" i="1" u="none" strike="noStrike">
                <a:solidFill>
                  <a:srgbClr val="000000"/>
                </a:solidFill>
                <a:latin typeface="Arial"/>
                <a:ea typeface="Arial"/>
                <a:cs typeface="Arial"/>
                <a:sym typeface="Arial"/>
              </a:rPr>
              <a:t>Who is the author</a:t>
            </a:r>
            <a:endParaRPr sz="1200"/>
          </a:p>
          <a:p>
            <a:pPr marL="0" marR="0" lvl="0" indent="0" algn="l" rtl="0">
              <a:lnSpc>
                <a:spcPct val="100000"/>
              </a:lnSpc>
              <a:spcBef>
                <a:spcPts val="0"/>
              </a:spcBef>
              <a:spcAft>
                <a:spcPts val="0"/>
              </a:spcAft>
              <a:buClr>
                <a:srgbClr val="000000"/>
              </a:buClr>
              <a:buSzPts val="1100"/>
              <a:buFont typeface="Arial"/>
              <a:buNone/>
            </a:pPr>
            <a:r>
              <a:rPr lang="en-PH" sz="1200" b="0" i="1" u="none" strike="noStrike">
                <a:solidFill>
                  <a:srgbClr val="000000"/>
                </a:solidFill>
                <a:latin typeface="Arial"/>
                <a:ea typeface="Arial"/>
                <a:cs typeface="Arial"/>
                <a:sym typeface="Arial"/>
              </a:rPr>
              <a:t>Do a quick background check to see if the author is an expert in the field they are discussing. </a:t>
            </a:r>
            <a:endParaRPr sz="1200" b="0"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PH" sz="1200" b="1" i="1" u="none" strike="noStrike">
                <a:solidFill>
                  <a:srgbClr val="000000"/>
                </a:solidFill>
                <a:latin typeface="Arial"/>
                <a:ea typeface="Arial"/>
                <a:cs typeface="Arial"/>
                <a:sym typeface="Arial"/>
              </a:rPr>
              <a:t>Examine the evidence</a:t>
            </a:r>
            <a:endParaRPr sz="1200"/>
          </a:p>
          <a:p>
            <a:pPr marL="0" marR="0" lvl="0" indent="0" algn="l" rtl="0">
              <a:lnSpc>
                <a:spcPct val="100000"/>
              </a:lnSpc>
              <a:spcBef>
                <a:spcPts val="0"/>
              </a:spcBef>
              <a:spcAft>
                <a:spcPts val="0"/>
              </a:spcAft>
              <a:buClr>
                <a:srgbClr val="000000"/>
              </a:buClr>
              <a:buSzPts val="1100"/>
              <a:buFont typeface="Arial"/>
              <a:buNone/>
            </a:pPr>
            <a:r>
              <a:rPr lang="en-PH" sz="1200" b="0" i="1" u="none" strike="noStrike">
                <a:solidFill>
                  <a:srgbClr val="000000"/>
                </a:solidFill>
                <a:latin typeface="Arial"/>
                <a:ea typeface="Arial"/>
                <a:cs typeface="Arial"/>
                <a:sym typeface="Arial"/>
              </a:rPr>
              <a:t>Check if experts have confirmed the numbers and facts presented. Ensure that the data is from a source with good reputation.</a:t>
            </a:r>
            <a:endParaRPr sz="1200" b="0"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PH" sz="1200" b="1" i="1" u="none" strike="noStrike">
                <a:solidFill>
                  <a:srgbClr val="000000"/>
                </a:solidFill>
                <a:latin typeface="Arial"/>
                <a:ea typeface="Arial"/>
                <a:cs typeface="Arial"/>
                <a:sym typeface="Arial"/>
              </a:rPr>
              <a:t>Check your biases</a:t>
            </a:r>
            <a:endParaRPr sz="1200"/>
          </a:p>
          <a:p>
            <a:pPr marL="0" marR="0" lvl="0" indent="0" algn="l" rtl="0">
              <a:lnSpc>
                <a:spcPct val="100000"/>
              </a:lnSpc>
              <a:spcBef>
                <a:spcPts val="0"/>
              </a:spcBef>
              <a:spcAft>
                <a:spcPts val="0"/>
              </a:spcAft>
              <a:buClr>
                <a:srgbClr val="000000"/>
              </a:buClr>
              <a:buSzPts val="1100"/>
              <a:buFont typeface="Arial"/>
              <a:buNone/>
            </a:pPr>
            <a:r>
              <a:rPr lang="en-PH" sz="1200" b="0" i="1" u="none" strike="noStrike">
                <a:solidFill>
                  <a:srgbClr val="000000"/>
                </a:solidFill>
                <a:latin typeface="Arial"/>
                <a:ea typeface="Arial"/>
                <a:cs typeface="Arial"/>
                <a:sym typeface="Arial"/>
              </a:rPr>
              <a:t>Evaluate your own biases and consider why the story caught your attention and why you think it is believable.  Does it confirm your beliefs or support your opinion?</a:t>
            </a:r>
            <a:endParaRPr sz="1200" b="0"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0"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PH" sz="1200" b="1" i="1" u="none" strike="noStrike">
                <a:solidFill>
                  <a:srgbClr val="000000"/>
                </a:solidFill>
                <a:latin typeface="Arial"/>
                <a:ea typeface="Arial"/>
                <a:cs typeface="Arial"/>
                <a:sym typeface="Arial"/>
              </a:rPr>
              <a:t>Use fact-checkers</a:t>
            </a:r>
            <a:endParaRPr sz="1200"/>
          </a:p>
          <a:p>
            <a:pPr marL="0" marR="0" lvl="0" indent="0" algn="l" rtl="0">
              <a:lnSpc>
                <a:spcPct val="100000"/>
              </a:lnSpc>
              <a:spcBef>
                <a:spcPts val="0"/>
              </a:spcBef>
              <a:spcAft>
                <a:spcPts val="0"/>
              </a:spcAft>
              <a:buClr>
                <a:srgbClr val="000000"/>
              </a:buClr>
              <a:buSzPts val="1100"/>
              <a:buFont typeface="Arial"/>
              <a:buNone/>
            </a:pPr>
            <a:r>
              <a:rPr lang="en-PH" sz="1200" b="0" i="1" u="none" strike="noStrike">
                <a:solidFill>
                  <a:srgbClr val="000000"/>
                </a:solidFill>
                <a:latin typeface="Arial"/>
                <a:ea typeface="Arial"/>
                <a:cs typeface="Arial"/>
                <a:sym typeface="Arial"/>
              </a:rPr>
              <a:t>Reach out to trusted fact-checking organizations if you encounter information that you suspect to be false.”</a:t>
            </a:r>
            <a:endParaRPr sz="1200" b="0" i="1"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PH" sz="1200" b="0" i="0" u="none" strike="noStrike">
                <a:solidFill>
                  <a:srgbClr val="000000"/>
                </a:solidFill>
                <a:latin typeface="Arial"/>
                <a:ea typeface="Arial"/>
                <a:cs typeface="Arial"/>
                <a:sym typeface="Arial"/>
              </a:rPr>
              <a:t>---- </a:t>
            </a:r>
            <a:endParaRPr sz="1200"/>
          </a:p>
          <a:p>
            <a:pPr marL="0" marR="0" lvl="0" indent="0" algn="l" rtl="0">
              <a:lnSpc>
                <a:spcPct val="100000"/>
              </a:lnSpc>
              <a:spcBef>
                <a:spcPts val="0"/>
              </a:spcBef>
              <a:spcAft>
                <a:spcPts val="0"/>
              </a:spcAft>
              <a:buClr>
                <a:srgbClr val="000000"/>
              </a:buClr>
              <a:buSzPts val="1100"/>
              <a:buFont typeface="Arial"/>
              <a:buNone/>
            </a:pPr>
            <a:endParaRPr sz="1200" b="0" i="0"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PH" sz="1200" b="0" i="0" u="none" strike="noStrike">
                <a:solidFill>
                  <a:srgbClr val="000000"/>
                </a:solidFill>
                <a:latin typeface="Arial"/>
                <a:ea typeface="Arial"/>
                <a:cs typeface="Arial"/>
                <a:sym typeface="Arial"/>
              </a:rPr>
              <a:t>Summarize the discussion. You can say: </a:t>
            </a:r>
            <a:endParaRPr sz="1200" b="0" i="0"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PH" sz="1200" b="0" i="1" u="none" strike="noStrike">
                <a:solidFill>
                  <a:srgbClr val="000000"/>
                </a:solidFill>
                <a:latin typeface="Arial"/>
                <a:ea typeface="Arial"/>
                <a:cs typeface="Arial"/>
                <a:sym typeface="Arial"/>
              </a:rPr>
              <a:t>“False information can look different and can spread through different channels – social media or word of mouth. Knowing how to recognize false information and being careful with what we share online will help us prevent it from spreading. Now let’s play ‘Two Truths and One Lie’ and see how good you are at being human lie detectors!”</a:t>
            </a:r>
            <a:endParaRPr sz="1200" b="0" i="0"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PH" sz="1200" b="0" i="0" u="none" strike="noStrike">
                <a:solidFill>
                  <a:srgbClr val="000000"/>
                </a:solidFill>
                <a:latin typeface="Arial"/>
                <a:ea typeface="Arial"/>
                <a:cs typeface="Arial"/>
                <a:sym typeface="Arial"/>
              </a:rPr>
              <a:t>----</a:t>
            </a:r>
            <a:endParaRPr sz="1200" b="0" i="0"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PH" sz="1200" b="0" i="0" u="none" strike="noStrike">
                <a:solidFill>
                  <a:srgbClr val="000000"/>
                </a:solidFill>
                <a:latin typeface="Arial"/>
                <a:ea typeface="Arial"/>
                <a:cs typeface="Arial"/>
                <a:sym typeface="Arial"/>
              </a:rPr>
              <a:t>Move on to the activity in the next slide</a:t>
            </a:r>
            <a:endParaRPr sz="1200" b="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g2e5bb8cc2d3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8" name="Google Shape;648;g2e5bb8cc2d3_0_2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None/>
            </a:pPr>
            <a:r>
              <a:rPr lang="en-PH" sz="1200" b="1"/>
              <a:t>ACTIVITY (10 MINUTES)</a:t>
            </a:r>
            <a:endParaRPr sz="1200"/>
          </a:p>
          <a:p>
            <a:pPr marL="158750" lvl="0" indent="0" algn="l" rtl="0">
              <a:lnSpc>
                <a:spcPct val="100000"/>
              </a:lnSpc>
              <a:spcBef>
                <a:spcPts val="0"/>
              </a:spcBef>
              <a:spcAft>
                <a:spcPts val="0"/>
              </a:spcAft>
              <a:buSzPts val="1100"/>
              <a:buNone/>
            </a:pPr>
            <a:endParaRPr sz="1200" b="1"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Materials:</a:t>
            </a:r>
            <a:r>
              <a:rPr lang="en-PH" sz="1200" b="0" i="0" u="none" strike="noStrike">
                <a:solidFill>
                  <a:srgbClr val="000000"/>
                </a:solidFill>
                <a:latin typeface="Arial"/>
                <a:ea typeface="Arial"/>
                <a:cs typeface="Arial"/>
                <a:sym typeface="Arial"/>
              </a:rPr>
              <a:t> paper and pens</a:t>
            </a:r>
            <a:endParaRPr sz="1200" b="0"/>
          </a:p>
          <a:p>
            <a:pPr marL="158750" lvl="0" indent="0" algn="l" rtl="0">
              <a:lnSpc>
                <a:spcPct val="100000"/>
              </a:lnSpc>
              <a:spcBef>
                <a:spcPts val="0"/>
              </a:spcBef>
              <a:spcAft>
                <a:spcPts val="0"/>
              </a:spcAft>
              <a:buSzPts val="1100"/>
              <a:buNone/>
            </a:pPr>
            <a:br>
              <a:rPr lang="en-PH" sz="1200" b="0"/>
            </a:br>
            <a:r>
              <a:rPr lang="en-PH" sz="1200" b="1" i="0" u="none" strike="noStrike">
                <a:solidFill>
                  <a:srgbClr val="000000"/>
                </a:solidFill>
                <a:latin typeface="Arial"/>
                <a:ea typeface="Arial"/>
                <a:cs typeface="Arial"/>
                <a:sym typeface="Arial"/>
              </a:rPr>
              <a:t>Guide:</a:t>
            </a:r>
            <a:endParaRPr sz="1200" b="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Give each participant a piece of paper and a pen.</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Ask them to write three things about themselves: two things should be true, and one thing should be a lie. Give them five minutes to do so.</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After the allotted time, tell them to go around the room, ask another person what they wrote, and try to guess which one is the lie. Ask them to keep a tally of the times they correctly guessed the lie.</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The person with the most number of correct guesses will be the best “human lie detector” (give a small prize if you have any).</a:t>
            </a:r>
            <a:endParaRPr sz="1200"/>
          </a:p>
          <a:p>
            <a:pPr marL="501650" lvl="0" indent="-349250" algn="l" rtl="0">
              <a:lnSpc>
                <a:spcPct val="100000"/>
              </a:lnSpc>
              <a:spcBef>
                <a:spcPts val="0"/>
              </a:spcBef>
              <a:spcAft>
                <a:spcPts val="0"/>
              </a:spcAft>
              <a:buSzPts val="1200"/>
              <a:buFont typeface="Arial"/>
              <a:buAutoNum type="arabicPeriod"/>
            </a:pPr>
            <a:r>
              <a:rPr lang="en-PH" sz="1200" b="0" i="0" u="none" strike="noStrike">
                <a:solidFill>
                  <a:srgbClr val="000000"/>
                </a:solidFill>
                <a:latin typeface="Arial"/>
                <a:ea typeface="Arial"/>
                <a:cs typeface="Arial"/>
                <a:sym typeface="Arial"/>
              </a:rPr>
              <a:t>Proceed to the guide questions to process the activity.</a:t>
            </a:r>
            <a:endParaRPr sz="120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a:t>
            </a:r>
            <a:endParaRPr sz="120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Move on to the guide questions to process the activity.</a:t>
            </a:r>
            <a:endParaRPr sz="120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g2e5bb8cc2d3_0_2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0" name="Google Shape;660;g2e5bb8cc2d3_0_2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None/>
            </a:pPr>
            <a:r>
              <a:rPr lang="en-PH" sz="1200" b="1"/>
              <a:t>GUIDE QUESTIONS (10 MINUTES)</a:t>
            </a:r>
            <a:endParaRPr sz="1200"/>
          </a:p>
          <a:p>
            <a:pPr marL="0" marR="0" lvl="0" indent="0" algn="l" rtl="0">
              <a:lnSpc>
                <a:spcPct val="100000"/>
              </a:lnSpc>
              <a:spcBef>
                <a:spcPts val="0"/>
              </a:spcBef>
              <a:spcAft>
                <a:spcPts val="0"/>
              </a:spcAft>
              <a:buClr>
                <a:srgbClr val="000000"/>
              </a:buClr>
              <a:buSzPts val="1100"/>
              <a:buNone/>
            </a:pPr>
            <a:endParaRPr sz="1200" b="1"/>
          </a:p>
          <a:p>
            <a:pPr marL="0" marR="0" lvl="0" indent="0" algn="l" rtl="0">
              <a:lnSpc>
                <a:spcPct val="100000"/>
              </a:lnSpc>
              <a:spcBef>
                <a:spcPts val="0"/>
              </a:spcBef>
              <a:spcAft>
                <a:spcPts val="0"/>
              </a:spcAft>
              <a:buClr>
                <a:srgbClr val="000000"/>
              </a:buClr>
              <a:buSzPts val="1100"/>
              <a:buNone/>
            </a:pPr>
            <a:r>
              <a:rPr lang="en-PH" sz="1200" b="0"/>
              <a:t>Ask the questions one by one.</a:t>
            </a:r>
            <a:endParaRPr sz="1200"/>
          </a:p>
          <a:p>
            <a:pPr marL="0" marR="0" lvl="0" indent="0" algn="l" rtl="0">
              <a:lnSpc>
                <a:spcPct val="100000"/>
              </a:lnSpc>
              <a:spcBef>
                <a:spcPts val="0"/>
              </a:spcBef>
              <a:spcAft>
                <a:spcPts val="0"/>
              </a:spcAft>
              <a:buClr>
                <a:srgbClr val="000000"/>
              </a:buClr>
              <a:buSzPts val="1100"/>
              <a:buNone/>
            </a:pPr>
            <a:endParaRPr sz="1200" b="0"/>
          </a:p>
          <a:p>
            <a:pPr marL="158750" lvl="0" indent="0" algn="l" rtl="0">
              <a:lnSpc>
                <a:spcPct val="100000"/>
              </a:lnSpc>
              <a:spcBef>
                <a:spcPts val="0"/>
              </a:spcBef>
              <a:spcAft>
                <a:spcPts val="0"/>
              </a:spcAft>
              <a:buSzPts val="1100"/>
              <a:buFont typeface="Arial"/>
              <a:buNone/>
            </a:pPr>
            <a:r>
              <a:rPr lang="en-PH" sz="1200" b="0" i="1" u="none" strike="noStrike">
                <a:solidFill>
                  <a:srgbClr val="000000"/>
                </a:solidFill>
                <a:latin typeface="Arial"/>
                <a:ea typeface="Arial"/>
                <a:cs typeface="Arial"/>
                <a:sym typeface="Arial"/>
              </a:rPr>
              <a:t>Was the information from the witness helpful in identifying the criminal? How so? </a:t>
            </a:r>
            <a:endParaRPr sz="120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Explain how vaccines work the same way. They give our bodies information about viruses and bacteria so they can recognize and fight them.</a:t>
            </a:r>
            <a:endParaRPr sz="1200" b="0"/>
          </a:p>
          <a:p>
            <a:pPr marL="158750" lvl="0" indent="0" algn="l" rtl="0">
              <a:lnSpc>
                <a:spcPct val="100000"/>
              </a:lnSpc>
              <a:spcBef>
                <a:spcPts val="0"/>
              </a:spcBef>
              <a:spcAft>
                <a:spcPts val="0"/>
              </a:spcAft>
              <a:buSzPts val="1100"/>
              <a:buFont typeface="Arial"/>
              <a:buNone/>
            </a:pPr>
            <a:br>
              <a:rPr lang="en-PH" sz="1200" b="0"/>
            </a:br>
            <a:r>
              <a:rPr lang="en-PH" sz="1200" b="0" i="1" u="none" strike="noStrike">
                <a:solidFill>
                  <a:srgbClr val="000000"/>
                </a:solidFill>
                <a:latin typeface="Arial"/>
                <a:ea typeface="Arial"/>
                <a:cs typeface="Arial"/>
                <a:sym typeface="Arial"/>
              </a:rPr>
              <a:t>Do you know or remember which vaccines you have received?</a:t>
            </a:r>
            <a:br>
              <a:rPr lang="en-PH" sz="1200" b="0"/>
            </a:br>
            <a:r>
              <a:rPr lang="en-PH" sz="1200" b="0" i="0" u="none" strike="noStrike">
                <a:solidFill>
                  <a:srgbClr val="000000"/>
                </a:solidFill>
                <a:latin typeface="Arial"/>
                <a:ea typeface="Arial"/>
                <a:cs typeface="Arial"/>
                <a:sym typeface="Arial"/>
              </a:rPr>
              <a:t>Explain that most people receive vaccines for diseases like measles and polio when they are babies. Some vaccines, such as the HPV vaccine, are given to preteens and early teens. The timing of the vaccines is important for maximizing their effectiveness.</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When there's an outbreak, vaccines like the COVID-19 vaccine are created to help our bodies learn how to fight off new threats. If you've already been vaccinated, you might also get booster shots to remind your body how to fight the disease.</a:t>
            </a:r>
            <a:endParaRPr sz="1200" b="0"/>
          </a:p>
          <a:p>
            <a:pPr marL="158750" lvl="0" indent="0" algn="l" rtl="0">
              <a:lnSpc>
                <a:spcPct val="100000"/>
              </a:lnSpc>
              <a:spcBef>
                <a:spcPts val="0"/>
              </a:spcBef>
              <a:spcAft>
                <a:spcPts val="0"/>
              </a:spcAft>
              <a:buSzPts val="1100"/>
              <a:buNone/>
            </a:pPr>
            <a:br>
              <a:rPr lang="en-PH" sz="1200"/>
            </a:br>
            <a:endParaRPr sz="1200" b="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g2e5bb8cc2d3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0" name="Google Shape;670;g2e5bb8cc2d3_0_2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TAKEAWAY MESSAGES</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“What you need to remember…”</a:t>
            </a:r>
            <a:endParaRPr b="0" i="1"/>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2e5bb8cc2d3_0_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0" name="Google Shape;680;g2e5bb8cc2d3_0_3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PH" b="1"/>
              <a:t>CALL-TO-ACTION</a:t>
            </a:r>
            <a:endParaRPr/>
          </a:p>
          <a:p>
            <a:pPr marL="0" lvl="0" indent="0" algn="l" rtl="0">
              <a:lnSpc>
                <a:spcPct val="100000"/>
              </a:lnSpc>
              <a:spcBef>
                <a:spcPts val="0"/>
              </a:spcBef>
              <a:spcAft>
                <a:spcPts val="0"/>
              </a:spcAft>
              <a:buSzPts val="1100"/>
              <a:buNone/>
            </a:pPr>
            <a:endParaRPr b="1"/>
          </a:p>
          <a:p>
            <a:pPr marL="0" lvl="0" indent="0" algn="l" rtl="0">
              <a:lnSpc>
                <a:spcPct val="100000"/>
              </a:lnSpc>
              <a:spcBef>
                <a:spcPts val="0"/>
              </a:spcBef>
              <a:spcAft>
                <a:spcPts val="0"/>
              </a:spcAft>
              <a:buSzPts val="1100"/>
              <a:buNone/>
            </a:pPr>
            <a:r>
              <a:rPr lang="en-PH" b="0" i="1"/>
              <a:t>“Here’s what you can do…”</a:t>
            </a:r>
            <a:endParaRPr/>
          </a:p>
          <a:p>
            <a:pPr marL="0" lvl="0" indent="0" algn="l" rtl="0">
              <a:lnSpc>
                <a:spcPct val="100000"/>
              </a:lnSpc>
              <a:spcBef>
                <a:spcPts val="0"/>
              </a:spcBef>
              <a:spcAft>
                <a:spcPts val="0"/>
              </a:spcAft>
              <a:buSzPts val="1100"/>
              <a:buNone/>
            </a:pPr>
            <a:endParaRPr i="1"/>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g2e5bb8cc2d3_0_3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0" name="Google Shape;690;g2e5bb8cc2d3_0_3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a:t>MODULE 1</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b="1" i="0" u="none" strike="noStrike">
                <a:solidFill>
                  <a:srgbClr val="000000"/>
                </a:solidFill>
                <a:latin typeface="Arial"/>
                <a:ea typeface="Arial"/>
                <a:cs typeface="Arial"/>
                <a:sym typeface="Arial"/>
              </a:rPr>
              <a:t>Background (for YHI)</a:t>
            </a:r>
            <a:endParaRPr sz="1200" b="0"/>
          </a:p>
          <a:p>
            <a:pPr marL="158750" lvl="0" indent="0" algn="l" rtl="0">
              <a:lnSpc>
                <a:spcPct val="100000"/>
              </a:lnSpc>
              <a:spcBef>
                <a:spcPts val="0"/>
              </a:spcBef>
              <a:spcAft>
                <a:spcPts val="0"/>
              </a:spcAft>
              <a:buSzPts val="1100"/>
              <a:buNone/>
            </a:pPr>
            <a:r>
              <a:rPr lang="en-PH" sz="1200" b="0" i="0" u="none" strike="noStrike">
                <a:solidFill>
                  <a:srgbClr val="1C1C1C"/>
                </a:solidFill>
                <a:highlight>
                  <a:srgbClr val="FFFFFF"/>
                </a:highlight>
                <a:latin typeface="Arial"/>
                <a:ea typeface="Arial"/>
                <a:cs typeface="Arial"/>
                <a:sym typeface="Arial"/>
              </a:rPr>
              <a:t>Hey there! How have you been feeling lately? Happy? Sad? Anxious? Uneasy? These emotions are all linked to mental health. </a:t>
            </a:r>
            <a:r>
              <a:rPr lang="en-PH" sz="1200" b="0" i="0" u="none" strike="noStrike">
                <a:solidFill>
                  <a:srgbClr val="000000"/>
                </a:solidFill>
                <a:latin typeface="Arial"/>
                <a:ea typeface="Arial"/>
                <a:cs typeface="Arial"/>
                <a:sym typeface="Arial"/>
              </a:rPr>
              <a:t> </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We all have mental health. It is the state of mental, emotional, and social well-being. It affects how we think, feel, act, handle stress, relate to others, and make choices. Your thoughts and emotions can affect your daily activities and your relationships. </a:t>
            </a:r>
            <a:endParaRPr sz="1200" b="0"/>
          </a:p>
          <a:p>
            <a:pPr marL="158750" lvl="0" indent="0" algn="l" rtl="0">
              <a:lnSpc>
                <a:spcPct val="100000"/>
              </a:lnSpc>
              <a:spcBef>
                <a:spcPts val="0"/>
              </a:spcBef>
              <a:spcAft>
                <a:spcPts val="0"/>
              </a:spcAft>
              <a:buSzPts val="1100"/>
              <a:buNone/>
            </a:pPr>
            <a:br>
              <a:rPr lang="en-PH" sz="1200" b="0"/>
            </a:br>
            <a:r>
              <a:rPr lang="en-PH" sz="1200" b="0" i="0" u="none" strike="noStrike">
                <a:solidFill>
                  <a:srgbClr val="000000"/>
                </a:solidFill>
                <a:latin typeface="Arial"/>
                <a:ea typeface="Arial"/>
                <a:cs typeface="Arial"/>
                <a:sym typeface="Arial"/>
              </a:rPr>
              <a:t>Have you ever felt unmotivated due to stress and pressure from school and work? It happens to the best of us. But just like your physical health, there are things that you can do to look after your mental health. Taking good care of your mental health can also benefit your physical health. Your mind and body, just like ube and macapuno, always go together.</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 </a:t>
            </a:r>
            <a:endParaRPr sz="1200" b="0"/>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So, to start, reflect on what you’re feeling at the moment and relate it to how mental health is explained above. </a:t>
            </a:r>
            <a:endParaRPr sz="1200" b="0"/>
          </a:p>
          <a:p>
            <a:pPr marL="158750" lvl="0" indent="0" algn="l" rtl="0">
              <a:lnSpc>
                <a:spcPct val="100000"/>
              </a:lnSpc>
              <a:spcBef>
                <a:spcPts val="300"/>
              </a:spcBef>
              <a:spcAft>
                <a:spcPts val="0"/>
              </a:spcAft>
              <a:buSzPts val="1100"/>
              <a:buNone/>
            </a:pPr>
            <a:br>
              <a:rPr lang="en-PH" sz="1200" b="0"/>
            </a:br>
            <a:r>
              <a:rPr lang="en-PH" sz="1200" b="0" i="0" u="none" strike="noStrike">
                <a:solidFill>
                  <a:srgbClr val="000000"/>
                </a:solidFill>
                <a:latin typeface="Arial"/>
                <a:ea typeface="Arial"/>
                <a:cs typeface="Arial"/>
                <a:sym typeface="Arial"/>
              </a:rPr>
              <a:t>Let's take care of our mental health, shall we?</a:t>
            </a:r>
            <a:endParaRPr sz="1200" b="0"/>
          </a:p>
          <a:p>
            <a:pPr marL="158750" lvl="0" indent="0" algn="l" rtl="0">
              <a:lnSpc>
                <a:spcPct val="100000"/>
              </a:lnSpc>
              <a:spcBef>
                <a:spcPts val="300"/>
              </a:spcBef>
              <a:spcAft>
                <a:spcPts val="0"/>
              </a:spcAft>
              <a:buSzPts val="1100"/>
              <a:buNone/>
            </a:pPr>
            <a:endParaRPr sz="1200"/>
          </a:p>
          <a:p>
            <a:pPr marL="158750" lvl="0" indent="0" algn="l" rtl="0">
              <a:lnSpc>
                <a:spcPct val="100000"/>
              </a:lnSpc>
              <a:spcBef>
                <a:spcPts val="0"/>
              </a:spcBef>
              <a:spcAft>
                <a:spcPts val="0"/>
              </a:spcAft>
              <a:buSzPts val="1100"/>
              <a:buNone/>
            </a:pPr>
            <a:r>
              <a:rPr lang="en-PH" sz="1200"/>
              <a:t>----</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a:t>Move to the next slide and play the video. </a:t>
            </a:r>
            <a:endParaRPr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8" name="Google Shape;14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PH" sz="1200" b="1" i="0" u="none" strike="noStrike" dirty="0">
                <a:solidFill>
                  <a:srgbClr val="000000"/>
                </a:solidFill>
                <a:latin typeface="Arial"/>
                <a:ea typeface="Arial"/>
                <a:cs typeface="Arial"/>
                <a:sym typeface="Arial"/>
              </a:rPr>
              <a:t>INTRODUCTION (5 MINUTES)</a:t>
            </a:r>
            <a:endParaRPr sz="1200" b="1" i="0" u="none" strike="noStrike" dirty="0">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200" b="1"/>
          </a:p>
          <a:p>
            <a:pPr marL="158750" indent="0">
              <a:buNone/>
            </a:pPr>
            <a:r>
              <a:rPr lang="en-PH" sz="1200" dirty="0"/>
              <a:t>You can download the video from the I CHOOSE website: </a:t>
            </a:r>
            <a:r>
              <a:rPr lang="en-PH" dirty="0">
                <a:hlinkClick r:id="rId3"/>
              </a:rPr>
              <a:t>https://malayaako.ph/resources/</a:t>
            </a:r>
            <a:r>
              <a:rPr lang="en-PH" dirty="0"/>
              <a:t> </a:t>
            </a:r>
            <a:endParaRPr dirty="0"/>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dirty="0">
                <a:solidFill>
                  <a:srgbClr val="000000"/>
                </a:solidFill>
                <a:latin typeface="Arial"/>
                <a:ea typeface="Arial"/>
                <a:cs typeface="Arial"/>
                <a:sym typeface="Arial"/>
              </a:rPr>
              <a:t>If the file is too large or you can’t play the video, move to the next slide.</a:t>
            </a:r>
            <a:endParaRPr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4" name="Google Shape;15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PH" sz="1200" b="1" i="0" u="none" strike="noStrike">
                <a:solidFill>
                  <a:srgbClr val="000000"/>
                </a:solidFill>
                <a:latin typeface="Arial"/>
                <a:ea typeface="Arial"/>
                <a:cs typeface="Arial"/>
                <a:sym typeface="Arial"/>
              </a:rPr>
              <a:t>INTRODUCTION (5 MINUTES)</a:t>
            </a: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If you are unable to play the video, follow this spiel:</a:t>
            </a:r>
            <a:endParaRPr sz="1200" b="0"/>
          </a:p>
          <a:p>
            <a:pPr marL="158750" lvl="0" indent="0" algn="l" rtl="0">
              <a:lnSpc>
                <a:spcPct val="100000"/>
              </a:lnSpc>
              <a:spcBef>
                <a:spcPts val="0"/>
              </a:spcBef>
              <a:spcAft>
                <a:spcPts val="0"/>
              </a:spcAft>
              <a:buSzPts val="1100"/>
              <a:buNone/>
            </a:pPr>
            <a:endParaRPr sz="1200" b="0" i="1"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1" u="none" strike="noStrike">
                <a:solidFill>
                  <a:srgbClr val="000000"/>
                </a:solidFill>
                <a:latin typeface="Arial"/>
                <a:ea typeface="Arial"/>
                <a:cs typeface="Arial"/>
                <a:sym typeface="Arial"/>
              </a:rPr>
              <a:t>“How are you feeling today? Are you feeling happy? Sad? Worried? Excited?</a:t>
            </a:r>
            <a:r>
              <a:rPr lang="en-PH" sz="1200" b="0" i="0" u="none" strike="noStrike">
                <a:solidFill>
                  <a:srgbClr val="000000"/>
                </a:solidFill>
                <a:latin typeface="Arial"/>
                <a:ea typeface="Arial"/>
                <a:cs typeface="Arial"/>
                <a:sym typeface="Arial"/>
              </a:rPr>
              <a:t> </a:t>
            </a:r>
            <a:r>
              <a:rPr lang="en-PH" sz="1200" b="0" i="1" u="none" strike="noStrike">
                <a:solidFill>
                  <a:srgbClr val="000000"/>
                </a:solidFill>
                <a:latin typeface="Arial"/>
                <a:ea typeface="Arial"/>
                <a:cs typeface="Arial"/>
                <a:sym typeface="Arial"/>
              </a:rPr>
              <a:t>Anxious?” </a:t>
            </a:r>
            <a:br>
              <a:rPr lang="en-PH" sz="1200" b="0" i="1" u="none" strike="noStrike">
                <a:solidFill>
                  <a:srgbClr val="000000"/>
                </a:solidFill>
                <a:latin typeface="Arial"/>
                <a:ea typeface="Arial"/>
                <a:cs typeface="Arial"/>
                <a:sym typeface="Arial"/>
              </a:rPr>
            </a:br>
            <a:r>
              <a:rPr lang="en-PH" sz="1200" b="1" i="0" u="none" strike="noStrike">
                <a:solidFill>
                  <a:srgbClr val="000000"/>
                </a:solidFill>
                <a:latin typeface="Arial"/>
                <a:ea typeface="Arial"/>
                <a:cs typeface="Arial"/>
                <a:sym typeface="Arial"/>
              </a:rPr>
              <a:t>(Acknowledge the response of your audience)</a:t>
            </a:r>
            <a:endParaRPr sz="1200" b="1"/>
          </a:p>
          <a:p>
            <a:pPr marL="158750" lvl="0" indent="0" algn="l" rtl="0">
              <a:lnSpc>
                <a:spcPct val="100000"/>
              </a:lnSpc>
              <a:spcBef>
                <a:spcPts val="0"/>
              </a:spcBef>
              <a:spcAft>
                <a:spcPts val="0"/>
              </a:spcAft>
              <a:buSzPts val="1100"/>
              <a:buNone/>
            </a:pPr>
            <a:endParaRPr sz="1200" b="0"/>
          </a:p>
          <a:p>
            <a:pPr marL="158750" lvl="0" indent="0" algn="l" rtl="0">
              <a:lnSpc>
                <a:spcPct val="100000"/>
              </a:lnSpc>
              <a:spcBef>
                <a:spcPts val="0"/>
              </a:spcBef>
              <a:spcAft>
                <a:spcPts val="0"/>
              </a:spcAft>
              <a:buSzPts val="1100"/>
              <a:buNone/>
            </a:pPr>
            <a:r>
              <a:rPr lang="en-PH" sz="1200" b="0"/>
              <a:t>Continue…</a:t>
            </a:r>
            <a:br>
              <a:rPr lang="en-PH" sz="1200" b="0"/>
            </a:br>
            <a:r>
              <a:rPr lang="en-PH" sz="1200" b="0"/>
              <a:t>“</a:t>
            </a:r>
            <a:r>
              <a:rPr lang="en-PH" sz="1200" b="0" i="1" u="none" strike="noStrike">
                <a:solidFill>
                  <a:srgbClr val="000000"/>
                </a:solidFill>
                <a:latin typeface="Arial"/>
                <a:ea typeface="Arial"/>
                <a:cs typeface="Arial"/>
                <a:sym typeface="Arial"/>
              </a:rPr>
              <a:t>Whatever you’re feeling at the moment – it’s okay, and it’s valid. These emotions are linked to our mental health. But what is mental health? It is the state of mental, emotional, and social well-being. It affects how we think, feel, act, handle stress, relate to others, and make choices. Your thoughts and emotions can affect your daily activities and your relationships.</a:t>
            </a:r>
            <a:r>
              <a:rPr lang="en-PH" sz="1200" b="0" i="0" u="none" strike="noStrike">
                <a:solidFill>
                  <a:srgbClr val="000000"/>
                </a:solidFill>
                <a:latin typeface="Arial"/>
                <a:ea typeface="Arial"/>
                <a:cs typeface="Arial"/>
                <a:sym typeface="Arial"/>
              </a:rPr>
              <a:t> </a:t>
            </a:r>
            <a:r>
              <a:rPr lang="en-PH" sz="1200" b="0" i="1" u="none" strike="noStrike">
                <a:solidFill>
                  <a:srgbClr val="000000"/>
                </a:solidFill>
                <a:latin typeface="Arial"/>
                <a:ea typeface="Arial"/>
                <a:cs typeface="Arial"/>
                <a:sym typeface="Arial"/>
              </a:rPr>
              <a:t>We all have mental health. And just like physical health, it is important that we take care of our mental health too.”</a:t>
            </a:r>
            <a:endParaRPr sz="1200" b="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a:t>Ask your peers what they learned. Ask 2-3 volunteers to share.</a:t>
            </a:r>
            <a:endParaRPr sz="1200"/>
          </a:p>
          <a:p>
            <a:pPr marL="158750" lvl="0" indent="0" algn="l" rtl="0">
              <a:lnSpc>
                <a:spcPct val="100000"/>
              </a:lnSpc>
              <a:spcBef>
                <a:spcPts val="0"/>
              </a:spcBef>
              <a:spcAft>
                <a:spcPts val="0"/>
              </a:spcAft>
              <a:buSzPts val="1100"/>
              <a:buNone/>
            </a:pPr>
            <a:endParaRPr sz="1200"/>
          </a:p>
          <a:p>
            <a:pPr marL="158750" lvl="0" indent="0" algn="l" rtl="0">
              <a:lnSpc>
                <a:spcPct val="100000"/>
              </a:lnSpc>
              <a:spcBef>
                <a:spcPts val="0"/>
              </a:spcBef>
              <a:spcAft>
                <a:spcPts val="0"/>
              </a:spcAft>
              <a:buSzPts val="1100"/>
              <a:buNone/>
            </a:pPr>
            <a:r>
              <a:rPr lang="en-PH" sz="1200"/>
              <a:t>Summarize the discussion. You can say,</a:t>
            </a:r>
            <a:endParaRPr sz="1200"/>
          </a:p>
          <a:p>
            <a:pPr marL="158750" lvl="0" indent="0" algn="l" rtl="0">
              <a:lnSpc>
                <a:spcPct val="100000"/>
              </a:lnSpc>
              <a:spcBef>
                <a:spcPts val="0"/>
              </a:spcBef>
              <a:spcAft>
                <a:spcPts val="0"/>
              </a:spcAft>
              <a:buSzPts val="1100"/>
              <a:buNone/>
            </a:pPr>
            <a:r>
              <a:rPr lang="en-PH" sz="1200"/>
              <a:t>“</a:t>
            </a:r>
            <a:r>
              <a:rPr lang="en-PH" sz="1200" b="0" i="1" u="none" strike="noStrike">
                <a:solidFill>
                  <a:srgbClr val="000000"/>
                </a:solidFill>
                <a:latin typeface="Arial"/>
                <a:ea typeface="Arial"/>
                <a:cs typeface="Arial"/>
                <a:sym typeface="Arial"/>
              </a:rPr>
              <a:t>Mental health is an important part of our overall health. If we have a healthy mental state, we can manage our stress well, understand our emotions, and react better to challenging situations. It also helps to share what we’re going through with our trusted friends, loved ones, and family members. Sharing is caring. And so today, let’s do an activity about sharing.”</a:t>
            </a:r>
            <a:endParaRPr sz="1200"/>
          </a:p>
          <a:p>
            <a:pPr marL="158750" lvl="0" indent="0" algn="l" rtl="0">
              <a:lnSpc>
                <a:spcPct val="100000"/>
              </a:lnSpc>
              <a:spcBef>
                <a:spcPts val="0"/>
              </a:spcBef>
              <a:spcAft>
                <a:spcPts val="0"/>
              </a:spcAft>
              <a:buSzPts val="1100"/>
              <a:buNone/>
            </a:pPr>
            <a:endParaRPr sz="1200" b="0" i="1"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PH" sz="1200" b="0" i="0" u="none" strike="noStrike">
                <a:solidFill>
                  <a:srgbClr val="000000"/>
                </a:solidFill>
                <a:latin typeface="Arial"/>
                <a:ea typeface="Arial"/>
                <a:cs typeface="Arial"/>
                <a:sym typeface="Arial"/>
              </a:rPr>
              <a:t>Move to the exercise.</a:t>
            </a:r>
            <a:endParaRPr sz="1200" b="0" i="0"/>
          </a:p>
          <a:p>
            <a:pPr marL="158750" lvl="0" indent="0" algn="l" rtl="0">
              <a:lnSpc>
                <a:spcPct val="100000"/>
              </a:lnSpc>
              <a:spcBef>
                <a:spcPts val="0"/>
              </a:spcBef>
              <a:spcAft>
                <a:spcPts val="0"/>
              </a:spcAft>
              <a:buSzPts val="1100"/>
              <a:buNone/>
            </a:pPr>
            <a:endParaRPr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6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6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6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73"/>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45" name="Google Shape;45;p7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Google Shape;47;p74"/>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74"/>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49" name="Google Shape;49;p7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6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6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6" name="Google Shape;16;p6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
        <p:nvSpPr>
          <p:cNvPr id="18" name="Google Shape;18;p6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
        <p:cNvGrpSpPr/>
        <p:nvPr/>
      </p:nvGrpSpPr>
      <p:grpSpPr>
        <a:xfrm>
          <a:off x="0" y="0"/>
          <a:ext cx="0" cy="0"/>
          <a:chOff x="0" y="0"/>
          <a:chExt cx="0" cy="0"/>
        </a:xfrm>
      </p:grpSpPr>
      <p:sp>
        <p:nvSpPr>
          <p:cNvPr id="20" name="Google Shape;20;p67"/>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1" name="Google Shape;21;p6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sp>
        <p:nvSpPr>
          <p:cNvPr id="23" name="Google Shape;23;p6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4" name="Google Shape;24;p6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5" name="Google Shape;25;p6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6" name="Google Shape;26;p6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
        <p:cNvGrpSpPr/>
        <p:nvPr/>
      </p:nvGrpSpPr>
      <p:grpSpPr>
        <a:xfrm>
          <a:off x="0" y="0"/>
          <a:ext cx="0" cy="0"/>
          <a:chOff x="0" y="0"/>
          <a:chExt cx="0" cy="0"/>
        </a:xfrm>
      </p:grpSpPr>
      <p:sp>
        <p:nvSpPr>
          <p:cNvPr id="28" name="Google Shape;28;p6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9" name="Google Shape;29;p6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0"/>
        <p:cNvGrpSpPr/>
        <p:nvPr/>
      </p:nvGrpSpPr>
      <p:grpSpPr>
        <a:xfrm>
          <a:off x="0" y="0"/>
          <a:ext cx="0" cy="0"/>
          <a:chOff x="0" y="0"/>
          <a:chExt cx="0" cy="0"/>
        </a:xfrm>
      </p:grpSpPr>
      <p:sp>
        <p:nvSpPr>
          <p:cNvPr id="31" name="Google Shape;31;p70"/>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2" name="Google Shape;32;p7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3" name="Google Shape;33;p7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4"/>
        <p:cNvGrpSpPr/>
        <p:nvPr/>
      </p:nvGrpSpPr>
      <p:grpSpPr>
        <a:xfrm>
          <a:off x="0" y="0"/>
          <a:ext cx="0" cy="0"/>
          <a:chOff x="0" y="0"/>
          <a:chExt cx="0" cy="0"/>
        </a:xfrm>
      </p:grpSpPr>
      <p:sp>
        <p:nvSpPr>
          <p:cNvPr id="35" name="Google Shape;35;p71"/>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6" name="Google Shape;36;p7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
        <p:cNvGrpSpPr/>
        <p:nvPr/>
      </p:nvGrpSpPr>
      <p:grpSpPr>
        <a:xfrm>
          <a:off x="0" y="0"/>
          <a:ext cx="0" cy="0"/>
          <a:chOff x="0" y="0"/>
          <a:chExt cx="0" cy="0"/>
        </a:xfrm>
      </p:grpSpPr>
      <p:sp>
        <p:nvSpPr>
          <p:cNvPr id="38" name="Google Shape;38;p7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7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40" name="Google Shape;40;p72"/>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1" name="Google Shape;41;p72"/>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2" name="Google Shape;42;p7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6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6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6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PH"/>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malayaako.ph/" TargetMode="External"/><Relationship Id="rId5" Type="http://schemas.openxmlformats.org/officeDocument/2006/relationships/image" Target="../media/image16.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hyperlink" Target="http://drive.google.com/file/d/1Vf-qlFUHnab4DDRULFzx5ILNVM5_DVDU/view"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8.png"/><Relationship Id="rId7"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hyperlink" Target="https://youtu.be/wJ6GCeSR4ss?si=_IQPOJeZHmQOsllA&amp;t=8" TargetMode="External"/><Relationship Id="rId5" Type="http://schemas.openxmlformats.org/officeDocument/2006/relationships/image" Target="../media/image16.png"/><Relationship Id="rId10" Type="http://schemas.openxmlformats.org/officeDocument/2006/relationships/hyperlink" Target="https://youtu.be/Dbp5hMHtO6s?si=yyoLDtJcsLtMqJCr&amp;t=10" TargetMode="External"/><Relationship Id="rId4" Type="http://schemas.openxmlformats.org/officeDocument/2006/relationships/image" Target="../media/image12.png"/><Relationship Id="rId9" Type="http://schemas.openxmlformats.org/officeDocument/2006/relationships/hyperlink" Target="https://youtu.be/25Cs__vdmII?si=KgAymiPDNXC0wqlJ&amp;t=20"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s://malayaako.ph/" TargetMode="External"/><Relationship Id="rId5" Type="http://schemas.openxmlformats.org/officeDocument/2006/relationships/image" Target="../media/image16.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hyperlink" Target="http://drive.google.com/file/d/1Dd7Hx5SHD684fVCbkWvhYECFvKVnbMTm/view"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8.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hyperlink" Target="https://malayaako.ph/" TargetMode="External"/><Relationship Id="rId5" Type="http://schemas.openxmlformats.org/officeDocument/2006/relationships/image" Target="../media/image16.png"/><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3" Type="http://schemas.openxmlformats.org/officeDocument/2006/relationships/hyperlink" Target="http://drive.google.com/file/d/1EkTkKsTFOBTYO_IUt434EujtpdPGdK4D/view" TargetMode="External"/><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30.jp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8.png"/><Relationship Id="rId7"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16.png"/><Relationship Id="rId4" Type="http://schemas.openxmlformats.org/officeDocument/2006/relationships/image" Target="../media/image12.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6.png"/></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10.png"/></Relationships>
</file>

<file path=ppt/slides/_rels/slide5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8.png"/><Relationship Id="rId4" Type="http://schemas.openxmlformats.org/officeDocument/2006/relationships/image" Target="../media/image27.png"/></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8.png"/><Relationship Id="rId4" Type="http://schemas.openxmlformats.org/officeDocument/2006/relationships/image" Target="../media/image10.png"/></Relationships>
</file>

<file path=ppt/slides/_rels/slide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10.png"/></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hyperlink" Target="https://malayaako.ph/" TargetMode="External"/></Relationships>
</file>

<file path=ppt/slides/_rels/slide6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3" Type="http://schemas.openxmlformats.org/officeDocument/2006/relationships/image" Target="../media/image8.png"/><Relationship Id="rId7" Type="http://schemas.openxmlformats.org/officeDocument/2006/relationships/image" Target="../media/image48.png"/><Relationship Id="rId12" Type="http://schemas.openxmlformats.org/officeDocument/2006/relationships/image" Target="../media/image6.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5.png"/><Relationship Id="rId5" Type="http://schemas.openxmlformats.org/officeDocument/2006/relationships/image" Target="../media/image46.png"/><Relationship Id="rId10" Type="http://schemas.openxmlformats.org/officeDocument/2006/relationships/image" Target="../media/image4.png"/><Relationship Id="rId4" Type="http://schemas.openxmlformats.org/officeDocument/2006/relationships/image" Target="../media/image45.pn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hyperlink" Target="https://drive.google.com/file/d/1NvH9H3xBxkaiBNlNydPg5GFfFEdeOIpz/view"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hyperlink" Target="http://drive.google.com/file/d/1NvH9H3xBxkaiBNlNydPg5GFfFEdeOIpz/view"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
          <p:cNvPicPr preferRelativeResize="0"/>
          <p:nvPr/>
        </p:nvPicPr>
        <p:blipFill rotWithShape="1">
          <a:blip r:embed="rId3">
            <a:alphaModFix/>
          </a:blip>
          <a:srcRect/>
          <a:stretch/>
        </p:blipFill>
        <p:spPr>
          <a:xfrm>
            <a:off x="0" y="0"/>
            <a:ext cx="9144003" cy="5143490"/>
          </a:xfrm>
          <a:prstGeom prst="rect">
            <a:avLst/>
          </a:prstGeom>
          <a:noFill/>
          <a:ln>
            <a:noFill/>
          </a:ln>
        </p:spPr>
      </p:pic>
      <p:sp>
        <p:nvSpPr>
          <p:cNvPr id="55" name="Google Shape;55;p1"/>
          <p:cNvSpPr txBox="1"/>
          <p:nvPr/>
        </p:nvSpPr>
        <p:spPr>
          <a:xfrm>
            <a:off x="148333" y="2991736"/>
            <a:ext cx="3945685" cy="80018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PH" sz="2000" b="0" i="0" u="none" strike="noStrike" cap="none">
                <a:solidFill>
                  <a:schemeClr val="lt1"/>
                </a:solidFill>
                <a:latin typeface="Poppins"/>
                <a:ea typeface="Poppins"/>
                <a:cs typeface="Poppins"/>
                <a:sym typeface="Poppins"/>
              </a:rPr>
              <a:t>Learning and sharing good health practices together</a:t>
            </a:r>
            <a:endParaRPr sz="1400" b="0" i="0" u="none" strike="noStrike" cap="none">
              <a:solidFill>
                <a:srgbClr val="000000"/>
              </a:solidFill>
              <a:latin typeface="Arial"/>
              <a:ea typeface="Arial"/>
              <a:cs typeface="Arial"/>
              <a:sym typeface="Arial"/>
            </a:endParaRPr>
          </a:p>
        </p:txBody>
      </p:sp>
      <p:sp>
        <p:nvSpPr>
          <p:cNvPr id="56" name="Google Shape;56;p1"/>
          <p:cNvSpPr txBox="1"/>
          <p:nvPr/>
        </p:nvSpPr>
        <p:spPr>
          <a:xfrm>
            <a:off x="179507" y="1388003"/>
            <a:ext cx="3914400" cy="1523700"/>
          </a:xfrm>
          <a:prstGeom prst="rect">
            <a:avLst/>
          </a:prstGeom>
          <a:noFill/>
          <a:ln>
            <a:noFill/>
          </a:ln>
          <a:effectLst>
            <a:outerShdw dist="57150" dir="1200000" algn="bl" rotWithShape="0">
              <a:srgbClr val="EE5C61"/>
            </a:outerShdw>
          </a:effectLst>
        </p:spPr>
        <p:txBody>
          <a:bodyPr spcFirstLastPara="1" wrap="square" lIns="0" tIns="0" rIns="0" bIns="0" anchor="t" anchorCtr="0">
            <a:spAutoFit/>
          </a:bodyPr>
          <a:lstStyle/>
          <a:p>
            <a:pPr marL="0" marR="0" lvl="0" indent="0" algn="l" rtl="0">
              <a:lnSpc>
                <a:spcPct val="75000"/>
              </a:lnSpc>
              <a:spcBef>
                <a:spcPts val="0"/>
              </a:spcBef>
              <a:spcAft>
                <a:spcPts val="0"/>
              </a:spcAft>
              <a:buClr>
                <a:srgbClr val="000000"/>
              </a:buClr>
              <a:buSzPts val="6600"/>
              <a:buFont typeface="Arial"/>
              <a:buNone/>
            </a:pPr>
            <a:r>
              <a:rPr lang="en-PH" sz="6600" b="0" i="0" u="none" strike="noStrike" cap="none">
                <a:solidFill>
                  <a:schemeClr val="lt1"/>
                </a:solidFill>
                <a:latin typeface="Chewy"/>
                <a:ea typeface="Chewy"/>
                <a:cs typeface="Chewy"/>
                <a:sym typeface="Chewy"/>
              </a:rPr>
              <a:t>I CHOOSE to be Healthy</a:t>
            </a:r>
            <a:endParaRPr sz="6600" b="0" i="0" u="none" strike="noStrike" cap="none">
              <a:solidFill>
                <a:schemeClr val="lt1"/>
              </a:solidFill>
              <a:latin typeface="Chewy"/>
              <a:ea typeface="Chewy"/>
              <a:cs typeface="Chewy"/>
              <a:sym typeface="Chewy"/>
            </a:endParaRPr>
          </a:p>
        </p:txBody>
      </p:sp>
      <p:grpSp>
        <p:nvGrpSpPr>
          <p:cNvPr id="57" name="Google Shape;57;p1"/>
          <p:cNvGrpSpPr/>
          <p:nvPr/>
        </p:nvGrpSpPr>
        <p:grpSpPr>
          <a:xfrm>
            <a:off x="4711150" y="-139073"/>
            <a:ext cx="4572000" cy="839700"/>
            <a:chOff x="4711150" y="-139073"/>
            <a:chExt cx="4572000" cy="839700"/>
          </a:xfrm>
        </p:grpSpPr>
        <p:sp>
          <p:nvSpPr>
            <p:cNvPr id="58" name="Google Shape;58;p1"/>
            <p:cNvSpPr/>
            <p:nvPr/>
          </p:nvSpPr>
          <p:spPr>
            <a:xfrm>
              <a:off x="4711150" y="-139073"/>
              <a:ext cx="4572000" cy="839700"/>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59" name="Google Shape;59;p1" descr="A logo with text on a black background&#10;&#10;Description automatically generated"/>
            <p:cNvPicPr preferRelativeResize="0"/>
            <p:nvPr/>
          </p:nvPicPr>
          <p:blipFill rotWithShape="1">
            <a:blip r:embed="rId4">
              <a:alphaModFix/>
            </a:blip>
            <a:srcRect/>
            <a:stretch/>
          </p:blipFill>
          <p:spPr>
            <a:xfrm>
              <a:off x="6817143" y="-16099"/>
              <a:ext cx="838932" cy="716447"/>
            </a:xfrm>
            <a:prstGeom prst="rect">
              <a:avLst/>
            </a:prstGeom>
            <a:noFill/>
            <a:ln>
              <a:noFill/>
            </a:ln>
          </p:spPr>
        </p:pic>
        <p:pic>
          <p:nvPicPr>
            <p:cNvPr id="60" name="Google Shape;60;p1" descr="A logo with blue and green circles&#10;&#10;Description automatically generated"/>
            <p:cNvPicPr preferRelativeResize="0"/>
            <p:nvPr/>
          </p:nvPicPr>
          <p:blipFill rotWithShape="1">
            <a:blip r:embed="rId5">
              <a:alphaModFix/>
            </a:blip>
            <a:srcRect/>
            <a:stretch/>
          </p:blipFill>
          <p:spPr>
            <a:xfrm>
              <a:off x="7688834" y="116469"/>
              <a:ext cx="608895" cy="468173"/>
            </a:xfrm>
            <a:prstGeom prst="rect">
              <a:avLst/>
            </a:prstGeom>
            <a:noFill/>
            <a:ln>
              <a:noFill/>
            </a:ln>
          </p:spPr>
        </p:pic>
        <p:pic>
          <p:nvPicPr>
            <p:cNvPr id="61" name="Google Shape;61;p1" descr="A blue and black logo&#10;&#10;Description automatically generated"/>
            <p:cNvPicPr preferRelativeResize="0"/>
            <p:nvPr/>
          </p:nvPicPr>
          <p:blipFill rotWithShape="1">
            <a:blip r:embed="rId6">
              <a:alphaModFix/>
            </a:blip>
            <a:srcRect/>
            <a:stretch/>
          </p:blipFill>
          <p:spPr>
            <a:xfrm>
              <a:off x="8355209" y="66784"/>
              <a:ext cx="710474" cy="536144"/>
            </a:xfrm>
            <a:prstGeom prst="rect">
              <a:avLst/>
            </a:prstGeom>
            <a:noFill/>
            <a:ln>
              <a:noFill/>
            </a:ln>
          </p:spPr>
        </p:pic>
        <p:pic>
          <p:nvPicPr>
            <p:cNvPr id="62" name="Google Shape;62;p1"/>
            <p:cNvPicPr preferRelativeResize="0"/>
            <p:nvPr/>
          </p:nvPicPr>
          <p:blipFill rotWithShape="1">
            <a:blip r:embed="rId7">
              <a:alphaModFix/>
            </a:blip>
            <a:srcRect/>
            <a:stretch/>
          </p:blipFill>
          <p:spPr>
            <a:xfrm>
              <a:off x="5401447" y="174722"/>
              <a:ext cx="713780" cy="361649"/>
            </a:xfrm>
            <a:prstGeom prst="rect">
              <a:avLst/>
            </a:prstGeom>
            <a:noFill/>
            <a:ln>
              <a:noFill/>
            </a:ln>
          </p:spPr>
        </p:pic>
        <p:pic>
          <p:nvPicPr>
            <p:cNvPr id="63" name="Google Shape;63;p1"/>
            <p:cNvPicPr preferRelativeResize="0"/>
            <p:nvPr/>
          </p:nvPicPr>
          <p:blipFill rotWithShape="1">
            <a:blip r:embed="rId8">
              <a:alphaModFix/>
            </a:blip>
            <a:srcRect/>
            <a:stretch/>
          </p:blipFill>
          <p:spPr>
            <a:xfrm>
              <a:off x="4877589" y="168427"/>
              <a:ext cx="380468" cy="380468"/>
            </a:xfrm>
            <a:prstGeom prst="rect">
              <a:avLst/>
            </a:prstGeom>
            <a:noFill/>
            <a:ln>
              <a:noFill/>
            </a:ln>
          </p:spPr>
        </p:pic>
        <p:pic>
          <p:nvPicPr>
            <p:cNvPr id="64" name="Google Shape;64;p1"/>
            <p:cNvPicPr preferRelativeResize="0"/>
            <p:nvPr/>
          </p:nvPicPr>
          <p:blipFill>
            <a:blip r:embed="rId9">
              <a:alphaModFix/>
            </a:blip>
            <a:stretch>
              <a:fillRect/>
            </a:stretch>
          </p:blipFill>
          <p:spPr>
            <a:xfrm>
              <a:off x="6258625" y="70262"/>
              <a:ext cx="553675" cy="576799"/>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10"/>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167" name="Google Shape;167;p10"/>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What’s on your mind?</a:t>
            </a:r>
            <a:endParaRPr sz="5800" b="0" i="0" u="none" strike="noStrike" cap="none">
              <a:solidFill>
                <a:schemeClr val="lt1"/>
              </a:solidFill>
              <a:latin typeface="Chewy"/>
              <a:ea typeface="Chewy"/>
              <a:cs typeface="Chewy"/>
              <a:sym typeface="Chewy"/>
            </a:endParaRPr>
          </a:p>
        </p:txBody>
      </p:sp>
      <p:pic>
        <p:nvPicPr>
          <p:cNvPr id="168" name="Google Shape;168;p10"/>
          <p:cNvPicPr preferRelativeResize="0"/>
          <p:nvPr/>
        </p:nvPicPr>
        <p:blipFill rotWithShape="1">
          <a:blip r:embed="rId4">
            <a:alphaModFix/>
          </a:blip>
          <a:srcRect r="40447" b="35222"/>
          <a:stretch/>
        </p:blipFill>
        <p:spPr>
          <a:xfrm rot="10800000" flipH="1">
            <a:off x="7920498" y="-701"/>
            <a:ext cx="1223526" cy="1217128"/>
          </a:xfrm>
          <a:prstGeom prst="rect">
            <a:avLst/>
          </a:prstGeom>
          <a:noFill/>
          <a:ln>
            <a:noFill/>
          </a:ln>
        </p:spPr>
      </p:pic>
      <p:pic>
        <p:nvPicPr>
          <p:cNvPr id="169" name="Google Shape;169;p10"/>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pic>
        <p:nvPicPr>
          <p:cNvPr id="170" name="Google Shape;170;p10"/>
          <p:cNvPicPr preferRelativeResize="0"/>
          <p:nvPr/>
        </p:nvPicPr>
        <p:blipFill rotWithShape="1">
          <a:blip r:embed="rId6">
            <a:alphaModFix/>
          </a:blip>
          <a:srcRect l="18103" t="13163" r="-5014"/>
          <a:stretch/>
        </p:blipFill>
        <p:spPr>
          <a:xfrm rot="10800000">
            <a:off x="7741134" y="3610621"/>
            <a:ext cx="1403613" cy="1532877"/>
          </a:xfrm>
          <a:prstGeom prst="rect">
            <a:avLst/>
          </a:prstGeom>
          <a:noFill/>
          <a:ln>
            <a:noFill/>
          </a:ln>
        </p:spPr>
      </p:pic>
      <p:sp>
        <p:nvSpPr>
          <p:cNvPr id="171" name="Google Shape;171;p10"/>
          <p:cNvSpPr/>
          <p:nvPr/>
        </p:nvSpPr>
        <p:spPr>
          <a:xfrm>
            <a:off x="2247045" y="1743415"/>
            <a:ext cx="4649909" cy="2197082"/>
          </a:xfrm>
          <a:custGeom>
            <a:avLst/>
            <a:gdLst/>
            <a:ahLst/>
            <a:cxnLst/>
            <a:rect l="l" t="t" r="r" b="b"/>
            <a:pathLst>
              <a:path w="7315200" h="3456432" extrusionOk="0">
                <a:moveTo>
                  <a:pt x="0" y="0"/>
                </a:moveTo>
                <a:lnTo>
                  <a:pt x="7315200" y="0"/>
                </a:lnTo>
                <a:lnTo>
                  <a:pt x="7315200" y="3456432"/>
                </a:lnTo>
                <a:lnTo>
                  <a:pt x="0" y="3456432"/>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pic>
        <p:nvPicPr>
          <p:cNvPr id="176" name="Google Shape;176;p11"/>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177" name="Google Shape;177;p11"/>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Let’s talk!</a:t>
            </a:r>
            <a:endParaRPr sz="5800" b="0" i="0" u="none" strike="noStrike" cap="none">
              <a:solidFill>
                <a:schemeClr val="lt1"/>
              </a:solidFill>
              <a:latin typeface="Chewy"/>
              <a:ea typeface="Chewy"/>
              <a:cs typeface="Chewy"/>
              <a:sym typeface="Chewy"/>
            </a:endParaRPr>
          </a:p>
        </p:txBody>
      </p:sp>
      <p:pic>
        <p:nvPicPr>
          <p:cNvPr id="178" name="Google Shape;178;p11"/>
          <p:cNvPicPr preferRelativeResize="0"/>
          <p:nvPr/>
        </p:nvPicPr>
        <p:blipFill rotWithShape="1">
          <a:blip r:embed="rId4">
            <a:alphaModFix/>
          </a:blip>
          <a:srcRect r="40447" b="35222"/>
          <a:stretch/>
        </p:blipFill>
        <p:spPr>
          <a:xfrm rot="10800000" flipH="1">
            <a:off x="7920498" y="-701"/>
            <a:ext cx="1223526" cy="1217128"/>
          </a:xfrm>
          <a:prstGeom prst="rect">
            <a:avLst/>
          </a:prstGeom>
          <a:noFill/>
          <a:ln>
            <a:noFill/>
          </a:ln>
        </p:spPr>
      </p:pic>
      <p:pic>
        <p:nvPicPr>
          <p:cNvPr id="179" name="Google Shape;179;p11"/>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pic>
        <p:nvPicPr>
          <p:cNvPr id="180" name="Google Shape;180;p11"/>
          <p:cNvPicPr preferRelativeResize="0"/>
          <p:nvPr/>
        </p:nvPicPr>
        <p:blipFill rotWithShape="1">
          <a:blip r:embed="rId6">
            <a:alphaModFix/>
          </a:blip>
          <a:srcRect l="18103" t="13163" r="-5014"/>
          <a:stretch/>
        </p:blipFill>
        <p:spPr>
          <a:xfrm rot="10800000">
            <a:off x="7741134" y="3610621"/>
            <a:ext cx="1403613" cy="1532877"/>
          </a:xfrm>
          <a:prstGeom prst="rect">
            <a:avLst/>
          </a:prstGeom>
          <a:noFill/>
          <a:ln>
            <a:noFill/>
          </a:ln>
        </p:spPr>
      </p:pic>
      <p:sp>
        <p:nvSpPr>
          <p:cNvPr id="181" name="Google Shape;181;p11"/>
          <p:cNvSpPr txBox="1"/>
          <p:nvPr/>
        </p:nvSpPr>
        <p:spPr>
          <a:xfrm>
            <a:off x="1466298" y="1743415"/>
            <a:ext cx="6454200" cy="2400627"/>
          </a:xfrm>
          <a:prstGeom prst="rect">
            <a:avLst/>
          </a:prstGeom>
          <a:noFill/>
          <a:ln>
            <a:noFill/>
          </a:ln>
        </p:spPr>
        <p:txBody>
          <a:bodyPr spcFirstLastPara="1" wrap="square" lIns="91425" tIns="91425" rIns="91425" bIns="91425" anchor="t" anchorCtr="0">
            <a:spAutoFit/>
          </a:bodyPr>
          <a:lstStyle/>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How did creating your post make you feel?</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What did you learn from listening to others’ posts?</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Why do you think it’s important to share your thoughts and feelings with your peers?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Google Shape;186;p12"/>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187" name="Google Shape;187;p12"/>
          <p:cNvSpPr/>
          <p:nvPr/>
        </p:nvSpPr>
        <p:spPr>
          <a:xfrm>
            <a:off x="1010235" y="1604550"/>
            <a:ext cx="7123530" cy="2284075"/>
          </a:xfrm>
          <a:prstGeom prst="roundRect">
            <a:avLst>
              <a:gd name="adj" fmla="val 8559"/>
            </a:avLst>
          </a:prstGeom>
          <a:solidFill>
            <a:srgbClr val="FCBD6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262626"/>
              </a:solidFill>
              <a:latin typeface="Arial"/>
              <a:ea typeface="Arial"/>
              <a:cs typeface="Arial"/>
              <a:sym typeface="Arial"/>
            </a:endParaRPr>
          </a:p>
        </p:txBody>
      </p:sp>
      <p:pic>
        <p:nvPicPr>
          <p:cNvPr id="188" name="Google Shape;188;p12"/>
          <p:cNvPicPr preferRelativeResize="0"/>
          <p:nvPr/>
        </p:nvPicPr>
        <p:blipFill rotWithShape="1">
          <a:blip r:embed="rId4">
            <a:alphaModFix/>
          </a:blip>
          <a:srcRect l="16712" t="16949" r="-5464" b="-1694"/>
          <a:stretch/>
        </p:blipFill>
        <p:spPr>
          <a:xfrm rot="-5400000">
            <a:off x="45325" y="3505675"/>
            <a:ext cx="1597325" cy="1663875"/>
          </a:xfrm>
          <a:prstGeom prst="rect">
            <a:avLst/>
          </a:prstGeom>
          <a:noFill/>
          <a:ln>
            <a:noFill/>
          </a:ln>
        </p:spPr>
      </p:pic>
      <p:pic>
        <p:nvPicPr>
          <p:cNvPr id="189" name="Google Shape;189;p12"/>
          <p:cNvPicPr preferRelativeResize="0"/>
          <p:nvPr/>
        </p:nvPicPr>
        <p:blipFill rotWithShape="1">
          <a:blip r:embed="rId5">
            <a:alphaModFix/>
          </a:blip>
          <a:srcRect t="9305" r="18018"/>
          <a:stretch/>
        </p:blipFill>
        <p:spPr>
          <a:xfrm>
            <a:off x="7886800" y="0"/>
            <a:ext cx="1257225" cy="1398601"/>
          </a:xfrm>
          <a:prstGeom prst="rect">
            <a:avLst/>
          </a:prstGeom>
          <a:noFill/>
          <a:ln>
            <a:noFill/>
          </a:ln>
        </p:spPr>
      </p:pic>
      <p:sp>
        <p:nvSpPr>
          <p:cNvPr id="190" name="Google Shape;190;p12"/>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Remember</a:t>
            </a:r>
            <a:endParaRPr sz="5800" b="0" i="0" u="none" strike="noStrike" cap="none">
              <a:solidFill>
                <a:schemeClr val="lt1"/>
              </a:solidFill>
              <a:latin typeface="Chewy"/>
              <a:ea typeface="Chewy"/>
              <a:cs typeface="Chewy"/>
              <a:sym typeface="Chewy"/>
            </a:endParaRPr>
          </a:p>
        </p:txBody>
      </p:sp>
      <p:sp>
        <p:nvSpPr>
          <p:cNvPr id="191" name="Google Shape;191;p12"/>
          <p:cNvSpPr txBox="1"/>
          <p:nvPr/>
        </p:nvSpPr>
        <p:spPr>
          <a:xfrm>
            <a:off x="1586134" y="2151965"/>
            <a:ext cx="5971732" cy="1015632"/>
          </a:xfrm>
          <a:prstGeom prst="rect">
            <a:avLst/>
          </a:prstGeom>
          <a:noFill/>
          <a:ln>
            <a:noFill/>
          </a:ln>
        </p:spPr>
        <p:txBody>
          <a:bodyPr spcFirstLastPara="1" wrap="square" lIns="91425" tIns="91425" rIns="91425" bIns="91425" anchor="t" anchorCtr="0">
            <a:spAutoFit/>
          </a:bodyPr>
          <a:lstStyle/>
          <a:p>
            <a:pPr marL="0" marR="0" lvl="0" indent="0" algn="ctr" rtl="0">
              <a:lnSpc>
                <a:spcPct val="150000"/>
              </a:lnSpc>
              <a:spcBef>
                <a:spcPts val="0"/>
              </a:spcBef>
              <a:spcAft>
                <a:spcPts val="0"/>
              </a:spcAft>
              <a:buClr>
                <a:srgbClr val="000000"/>
              </a:buClr>
              <a:buSzPts val="1800"/>
              <a:buFont typeface="Arial"/>
              <a:buNone/>
            </a:pPr>
            <a:r>
              <a:rPr lang="en-PH" sz="1800" b="0" i="1" u="none" strike="noStrike" cap="none">
                <a:solidFill>
                  <a:srgbClr val="262626"/>
                </a:solidFill>
                <a:latin typeface="Poppins"/>
                <a:ea typeface="Poppins"/>
                <a:cs typeface="Poppins"/>
                <a:sym typeface="Poppins"/>
              </a:rPr>
              <a:t>Expressing your emotions, thoughts or struggles can help reduce stress.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13"/>
          <p:cNvPicPr preferRelativeResize="0"/>
          <p:nvPr/>
        </p:nvPicPr>
        <p:blipFill rotWithShape="1">
          <a:blip r:embed="rId3">
            <a:alphaModFix/>
          </a:blip>
          <a:srcRect/>
          <a:stretch/>
        </p:blipFill>
        <p:spPr>
          <a:xfrm>
            <a:off x="0" y="0"/>
            <a:ext cx="9144003" cy="5143496"/>
          </a:xfrm>
          <a:prstGeom prst="rect">
            <a:avLst/>
          </a:prstGeom>
          <a:noFill/>
          <a:ln>
            <a:noFill/>
          </a:ln>
        </p:spPr>
      </p:pic>
      <p:pic>
        <p:nvPicPr>
          <p:cNvPr id="197" name="Google Shape;197;p13"/>
          <p:cNvPicPr preferRelativeResize="0"/>
          <p:nvPr/>
        </p:nvPicPr>
        <p:blipFill rotWithShape="1">
          <a:blip r:embed="rId4">
            <a:alphaModFix/>
          </a:blip>
          <a:srcRect l="7106" b="24511"/>
          <a:stretch/>
        </p:blipFill>
        <p:spPr>
          <a:xfrm>
            <a:off x="0" y="1209200"/>
            <a:ext cx="2761050" cy="3934300"/>
          </a:xfrm>
          <a:prstGeom prst="rect">
            <a:avLst/>
          </a:prstGeom>
          <a:noFill/>
          <a:ln>
            <a:noFill/>
          </a:ln>
        </p:spPr>
      </p:pic>
      <p:sp>
        <p:nvSpPr>
          <p:cNvPr id="198" name="Google Shape;198;p13"/>
          <p:cNvSpPr txBox="1"/>
          <p:nvPr/>
        </p:nvSpPr>
        <p:spPr>
          <a:xfrm>
            <a:off x="3056125" y="311833"/>
            <a:ext cx="5576700" cy="923330"/>
          </a:xfrm>
          <a:prstGeom prst="rect">
            <a:avLst/>
          </a:prstGeom>
          <a:noFill/>
          <a:ln>
            <a:noFill/>
          </a:ln>
          <a:effectLst>
            <a:outerShdw dist="57150" dir="1200000" algn="bl" rotWithShape="0">
              <a:srgbClr val="EE5C61"/>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PH" sz="6000" b="0" i="0" u="none" strike="noStrike" cap="none" dirty="0">
                <a:solidFill>
                  <a:schemeClr val="lt1"/>
                </a:solidFill>
                <a:latin typeface="Chewy"/>
                <a:ea typeface="Chewy"/>
                <a:cs typeface="Chewy"/>
                <a:sym typeface="Chewy"/>
              </a:rPr>
              <a:t>Let’s take action!</a:t>
            </a:r>
            <a:endParaRPr sz="6000" b="0" i="0" u="none" strike="noStrike" cap="none" dirty="0">
              <a:solidFill>
                <a:schemeClr val="lt1"/>
              </a:solidFill>
              <a:latin typeface="Chewy"/>
              <a:ea typeface="Chewy"/>
              <a:cs typeface="Chewy"/>
              <a:sym typeface="Chewy"/>
            </a:endParaRPr>
          </a:p>
        </p:txBody>
      </p:sp>
      <p:pic>
        <p:nvPicPr>
          <p:cNvPr id="199" name="Google Shape;199;p13"/>
          <p:cNvPicPr preferRelativeResize="0"/>
          <p:nvPr/>
        </p:nvPicPr>
        <p:blipFill rotWithShape="1">
          <a:blip r:embed="rId5">
            <a:alphaModFix/>
          </a:blip>
          <a:srcRect r="32304"/>
          <a:stretch/>
        </p:blipFill>
        <p:spPr>
          <a:xfrm rot="5400000" flipH="1">
            <a:off x="571434" y="-204639"/>
            <a:ext cx="1069551" cy="1478824"/>
          </a:xfrm>
          <a:prstGeom prst="rect">
            <a:avLst/>
          </a:prstGeom>
          <a:noFill/>
          <a:ln>
            <a:noFill/>
          </a:ln>
        </p:spPr>
      </p:pic>
      <p:sp>
        <p:nvSpPr>
          <p:cNvPr id="200" name="Google Shape;200;p13"/>
          <p:cNvSpPr/>
          <p:nvPr/>
        </p:nvSpPr>
        <p:spPr>
          <a:xfrm>
            <a:off x="2761050" y="1299667"/>
            <a:ext cx="6110233" cy="3531999"/>
          </a:xfrm>
          <a:prstGeom prst="roundRect">
            <a:avLst>
              <a:gd name="adj" fmla="val 8559"/>
            </a:avLst>
          </a:prstGeom>
          <a:solidFill>
            <a:srgbClr val="F16A5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01" name="Google Shape;201;p13"/>
          <p:cNvSpPr txBox="1"/>
          <p:nvPr/>
        </p:nvSpPr>
        <p:spPr>
          <a:xfrm>
            <a:off x="2999875" y="1546996"/>
            <a:ext cx="5871408" cy="3000791"/>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700"/>
              <a:buFont typeface="Arial"/>
              <a:buChar char="•"/>
            </a:pPr>
            <a:r>
              <a:rPr lang="en-PH" sz="1700" b="1" i="0" u="none" strike="noStrike" cap="none">
                <a:solidFill>
                  <a:schemeClr val="lt1"/>
                </a:solidFill>
                <a:latin typeface="Poppins"/>
                <a:ea typeface="Poppins"/>
                <a:cs typeface="Poppins"/>
                <a:sym typeface="Poppins"/>
              </a:rPr>
              <a:t>If something bothers you, share it</a:t>
            </a:r>
            <a:r>
              <a:rPr lang="en-PH" sz="1700" b="0" i="0" u="none" strike="noStrike" cap="none">
                <a:solidFill>
                  <a:schemeClr val="lt1"/>
                </a:solidFill>
                <a:latin typeface="Poppins"/>
                <a:ea typeface="Poppins"/>
                <a:cs typeface="Poppins"/>
                <a:sym typeface="Poppins"/>
              </a:rPr>
              <a:t> with a trusted friend, classmate, teacher, or family member. </a:t>
            </a:r>
            <a:br>
              <a:rPr lang="en-PH" sz="1700" b="0" i="0" u="none" strike="noStrike" cap="none">
                <a:solidFill>
                  <a:schemeClr val="lt1"/>
                </a:solidFill>
                <a:latin typeface="Poppins"/>
                <a:ea typeface="Poppins"/>
                <a:cs typeface="Poppins"/>
                <a:sym typeface="Poppins"/>
              </a:rPr>
            </a:br>
            <a:endParaRPr sz="1000" b="0" i="0" u="none" strike="noStrike" cap="none">
              <a:solidFill>
                <a:schemeClr val="lt1"/>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700"/>
              <a:buFont typeface="Arial"/>
              <a:buChar char="•"/>
            </a:pPr>
            <a:r>
              <a:rPr lang="en-PH" sz="1700" b="0" i="0" u="none" strike="noStrike" cap="none">
                <a:solidFill>
                  <a:schemeClr val="lt1"/>
                </a:solidFill>
                <a:latin typeface="Poppins"/>
                <a:ea typeface="Poppins"/>
                <a:cs typeface="Poppins"/>
                <a:sym typeface="Poppins"/>
              </a:rPr>
              <a:t>For more information, go to page 2 of the mental health booklet.</a:t>
            </a:r>
            <a:br>
              <a:rPr lang="en-PH" sz="1700" b="0" i="0" u="none" strike="noStrike" cap="none">
                <a:solidFill>
                  <a:schemeClr val="lt1"/>
                </a:solidFill>
                <a:latin typeface="Poppins"/>
                <a:ea typeface="Poppins"/>
                <a:cs typeface="Poppins"/>
                <a:sym typeface="Poppins"/>
              </a:rPr>
            </a:br>
            <a:endParaRPr sz="1000" b="0" i="0" u="none" strike="noStrike" cap="none">
              <a:solidFill>
                <a:schemeClr val="lt1"/>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700"/>
              <a:buFont typeface="Arial"/>
              <a:buChar char="•"/>
            </a:pPr>
            <a:r>
              <a:rPr lang="en-PH" sz="1700" b="0" i="0" u="none" strike="noStrike" cap="none">
                <a:solidFill>
                  <a:schemeClr val="lt1"/>
                </a:solidFill>
                <a:latin typeface="Poppins"/>
                <a:ea typeface="Poppins"/>
                <a:cs typeface="Poppins"/>
                <a:sym typeface="Poppins"/>
              </a:rPr>
              <a:t>Check out </a:t>
            </a:r>
            <a:r>
              <a:rPr lang="en-PH" sz="1700" b="0" i="0" u="sng" strike="noStrike" cap="none">
                <a:solidFill>
                  <a:schemeClr val="lt1"/>
                </a:solidFill>
                <a:latin typeface="Poppins"/>
                <a:ea typeface="Poppins"/>
                <a:cs typeface="Poppins"/>
                <a:sym typeface="Poppins"/>
                <a:hlinkClick r:id="rId6">
                  <a:extLst>
                    <a:ext uri="{A12FA001-AC4F-418D-AE19-62706E023703}">
                      <ahyp:hlinkClr xmlns:ahyp="http://schemas.microsoft.com/office/drawing/2018/hyperlinkcolor" val="tx"/>
                    </a:ext>
                  </a:extLst>
                </a:hlinkClick>
              </a:rPr>
              <a:t>https://malayaako.ph/</a:t>
            </a:r>
            <a:r>
              <a:rPr lang="en-PH" sz="1700" b="0" i="0" u="none" strike="noStrike" cap="none">
                <a:solidFill>
                  <a:schemeClr val="lt1"/>
                </a:solidFill>
                <a:latin typeface="Poppins"/>
                <a:ea typeface="Poppins"/>
                <a:cs typeface="Poppins"/>
                <a:sym typeface="Poppins"/>
              </a:rPr>
              <a:t> for more resources on mental health.</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14"/>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207" name="Google Shape;207;p14"/>
          <p:cNvSpPr txBox="1"/>
          <p:nvPr/>
        </p:nvSpPr>
        <p:spPr>
          <a:xfrm>
            <a:off x="1344900" y="1667257"/>
            <a:ext cx="6454200" cy="2000548"/>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chemeClr val="lt1"/>
                </a:solidFill>
                <a:latin typeface="Chewy"/>
                <a:ea typeface="Chewy"/>
                <a:cs typeface="Chewy"/>
                <a:sym typeface="Chewy"/>
              </a:rPr>
              <a:t>Mental Health</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chemeClr val="lt1"/>
                </a:solidFill>
                <a:latin typeface="Chewy"/>
                <a:ea typeface="Chewy"/>
                <a:cs typeface="Chewy"/>
                <a:sym typeface="Chewy"/>
              </a:rPr>
              <a:t>Continuum</a:t>
            </a:r>
            <a:endParaRPr sz="6500" b="0" i="0" u="none" strike="noStrike" cap="none">
              <a:solidFill>
                <a:schemeClr val="lt1"/>
              </a:solidFill>
              <a:latin typeface="Chewy"/>
              <a:ea typeface="Chewy"/>
              <a:cs typeface="Chewy"/>
              <a:sym typeface="Chewy"/>
            </a:endParaRPr>
          </a:p>
        </p:txBody>
      </p:sp>
      <p:pic>
        <p:nvPicPr>
          <p:cNvPr id="208" name="Google Shape;208;p14"/>
          <p:cNvPicPr preferRelativeResize="0"/>
          <p:nvPr/>
        </p:nvPicPr>
        <p:blipFill rotWithShape="1">
          <a:blip r:embed="rId4">
            <a:alphaModFix/>
          </a:blip>
          <a:srcRect r="32304"/>
          <a:stretch/>
        </p:blipFill>
        <p:spPr>
          <a:xfrm rot="10800000">
            <a:off x="0" y="132295"/>
            <a:ext cx="1069551" cy="1478824"/>
          </a:xfrm>
          <a:prstGeom prst="rect">
            <a:avLst/>
          </a:prstGeom>
          <a:noFill/>
          <a:ln>
            <a:noFill/>
          </a:ln>
        </p:spPr>
      </p:pic>
      <p:pic>
        <p:nvPicPr>
          <p:cNvPr id="209" name="Google Shape;209;p14"/>
          <p:cNvPicPr preferRelativeResize="0"/>
          <p:nvPr/>
        </p:nvPicPr>
        <p:blipFill rotWithShape="1">
          <a:blip r:embed="rId5">
            <a:alphaModFix/>
          </a:blip>
          <a:srcRect l="16712" t="16949" r="-5464" b="-1694"/>
          <a:stretch/>
        </p:blipFill>
        <p:spPr>
          <a:xfrm rot="-5400000">
            <a:off x="41773" y="3679753"/>
            <a:ext cx="1426799" cy="1486244"/>
          </a:xfrm>
          <a:prstGeom prst="rect">
            <a:avLst/>
          </a:prstGeom>
          <a:noFill/>
          <a:ln>
            <a:noFill/>
          </a:ln>
        </p:spPr>
      </p:pic>
      <p:pic>
        <p:nvPicPr>
          <p:cNvPr id="210" name="Google Shape;210;p14"/>
          <p:cNvPicPr preferRelativeResize="0"/>
          <p:nvPr/>
        </p:nvPicPr>
        <p:blipFill rotWithShape="1">
          <a:blip r:embed="rId6">
            <a:alphaModFix/>
          </a:blip>
          <a:srcRect t="9305" r="18018"/>
          <a:stretch/>
        </p:blipFill>
        <p:spPr>
          <a:xfrm>
            <a:off x="7469436" y="0"/>
            <a:ext cx="1674589" cy="1743415"/>
          </a:xfrm>
          <a:prstGeom prst="rect">
            <a:avLst/>
          </a:prstGeom>
          <a:noFill/>
          <a:ln>
            <a:noFill/>
          </a:ln>
        </p:spPr>
      </p:pic>
      <p:pic>
        <p:nvPicPr>
          <p:cNvPr id="211" name="Google Shape;211;p14"/>
          <p:cNvPicPr preferRelativeResize="0"/>
          <p:nvPr/>
        </p:nvPicPr>
        <p:blipFill rotWithShape="1">
          <a:blip r:embed="rId7">
            <a:alphaModFix/>
          </a:blip>
          <a:srcRect/>
          <a:stretch/>
        </p:blipFill>
        <p:spPr>
          <a:xfrm>
            <a:off x="7629625" y="3744900"/>
            <a:ext cx="1257224" cy="150583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pic>
        <p:nvPicPr>
          <p:cNvPr id="216" name="Google Shape;216;p15" title="MH Video2 (Continuum) - FinalCopy.mp4">
            <a:hlinkClick r:id="rId3"/>
          </p:cNvPr>
          <p:cNvPicPr preferRelativeResize="0"/>
          <p:nvPr/>
        </p:nvPicPr>
        <p:blipFill rotWithShape="1">
          <a:blip r:embed="rId4">
            <a:alphaModFix/>
          </a:blip>
          <a:srcRect/>
          <a:stretch/>
        </p:blipFill>
        <p:spPr>
          <a:xfrm>
            <a:off x="0" y="0"/>
            <a:ext cx="9144000" cy="514350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6"/>
                                        </p:tgtEl>
                                        <p:attrNameLst>
                                          <p:attrName>style.visibility</p:attrName>
                                        </p:attrNameLst>
                                      </p:cBhvr>
                                      <p:to>
                                        <p:strVal val="visible"/>
                                      </p:to>
                                    </p:set>
                                    <p:animEffect transition="in" filter="fade">
                                      <p:cBhvr>
                                        <p:cTn id="7" dur="1000"/>
                                        <p:tgtEl>
                                          <p:spTgt spid="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Google Shape;221;p16"/>
          <p:cNvPicPr preferRelativeResize="0"/>
          <p:nvPr/>
        </p:nvPicPr>
        <p:blipFill rotWithShape="1">
          <a:blip r:embed="rId3">
            <a:alphaModFix/>
          </a:blip>
          <a:srcRect/>
          <a:stretch/>
        </p:blipFill>
        <p:spPr>
          <a:xfrm>
            <a:off x="0" y="0"/>
            <a:ext cx="9144018" cy="5143501"/>
          </a:xfrm>
          <a:prstGeom prst="rect">
            <a:avLst/>
          </a:prstGeom>
          <a:noFill/>
          <a:ln>
            <a:noFill/>
          </a:ln>
        </p:spPr>
      </p:pic>
      <p:pic>
        <p:nvPicPr>
          <p:cNvPr id="222" name="Google Shape;222;p16" descr="A yellow and orange sign&#10;&#10;Description automatically generated with medium confidence"/>
          <p:cNvPicPr preferRelativeResize="0"/>
          <p:nvPr/>
        </p:nvPicPr>
        <p:blipFill rotWithShape="1">
          <a:blip r:embed="rId4">
            <a:alphaModFix/>
          </a:blip>
          <a:srcRect/>
          <a:stretch/>
        </p:blipFill>
        <p:spPr>
          <a:xfrm>
            <a:off x="685800" y="1702220"/>
            <a:ext cx="7772400" cy="2557690"/>
          </a:xfrm>
          <a:prstGeom prst="rect">
            <a:avLst/>
          </a:prstGeom>
          <a:noFill/>
          <a:ln>
            <a:noFill/>
          </a:ln>
        </p:spPr>
      </p:pic>
      <p:sp>
        <p:nvSpPr>
          <p:cNvPr id="223" name="Google Shape;223;p16"/>
          <p:cNvSpPr txBox="1"/>
          <p:nvPr/>
        </p:nvSpPr>
        <p:spPr>
          <a:xfrm>
            <a:off x="167483" y="463587"/>
            <a:ext cx="8809034" cy="954107"/>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200"/>
              <a:buFont typeface="Arial"/>
              <a:buNone/>
            </a:pPr>
            <a:r>
              <a:rPr lang="en-PH" sz="6200" b="0" i="0" u="none" strike="noStrike" cap="none">
                <a:solidFill>
                  <a:schemeClr val="lt1"/>
                </a:solidFill>
                <a:latin typeface="Chewy"/>
                <a:ea typeface="Chewy"/>
                <a:cs typeface="Chewy"/>
                <a:sym typeface="Chewy"/>
              </a:rPr>
              <a:t>Mental Health Continuum</a:t>
            </a:r>
            <a:endParaRPr sz="6200" b="0" i="0" u="none" strike="noStrike" cap="none">
              <a:solidFill>
                <a:schemeClr val="lt1"/>
              </a:solidFill>
              <a:latin typeface="Chewy"/>
              <a:ea typeface="Chewy"/>
              <a:cs typeface="Chewy"/>
              <a:sym typeface="Chewy"/>
            </a:endParaRPr>
          </a:p>
        </p:txBody>
      </p:sp>
      <p:sp>
        <p:nvSpPr>
          <p:cNvPr id="224" name="Google Shape;224;p16"/>
          <p:cNvSpPr txBox="1"/>
          <p:nvPr/>
        </p:nvSpPr>
        <p:spPr>
          <a:xfrm>
            <a:off x="259491" y="4711829"/>
            <a:ext cx="4572000"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PH" sz="1000" b="0" i="0" u="none" strike="noStrike" cap="none">
                <a:solidFill>
                  <a:schemeClr val="lt1"/>
                </a:solidFill>
                <a:latin typeface="Poppins"/>
                <a:ea typeface="Poppins"/>
                <a:cs typeface="Poppins"/>
                <a:sym typeface="Poppins"/>
              </a:rPr>
              <a:t>Note: we use </a:t>
            </a:r>
            <a:r>
              <a:rPr lang="en-PH" sz="1000" b="0" i="1" u="none" strike="noStrike" cap="none">
                <a:solidFill>
                  <a:schemeClr val="lt1"/>
                </a:solidFill>
                <a:latin typeface="Poppins"/>
                <a:ea typeface="Poppins"/>
                <a:cs typeface="Poppins"/>
                <a:sym typeface="Poppins"/>
              </a:rPr>
              <a:t>continuum</a:t>
            </a:r>
            <a:r>
              <a:rPr lang="en-PH" sz="1000" b="0" i="0" u="none" strike="noStrike" cap="none">
                <a:solidFill>
                  <a:schemeClr val="lt1"/>
                </a:solidFill>
                <a:latin typeface="Poppins"/>
                <a:ea typeface="Poppins"/>
                <a:cs typeface="Poppins"/>
                <a:sym typeface="Poppins"/>
              </a:rPr>
              <a:t> and </a:t>
            </a:r>
            <a:r>
              <a:rPr lang="en-PH" sz="1000" b="0" i="1" u="none" strike="noStrike" cap="none">
                <a:solidFill>
                  <a:schemeClr val="lt1"/>
                </a:solidFill>
                <a:latin typeface="Poppins"/>
                <a:ea typeface="Poppins"/>
                <a:cs typeface="Poppins"/>
                <a:sym typeface="Poppins"/>
              </a:rPr>
              <a:t>spectrum</a:t>
            </a:r>
            <a:r>
              <a:rPr lang="en-PH" sz="1000" b="0" i="0" u="none" strike="noStrike" cap="none">
                <a:solidFill>
                  <a:schemeClr val="lt1"/>
                </a:solidFill>
                <a:latin typeface="Poppins"/>
                <a:ea typeface="Poppins"/>
                <a:cs typeface="Poppins"/>
                <a:sym typeface="Poppins"/>
              </a:rPr>
              <a:t> interchangeably</a:t>
            </a:r>
            <a:endParaRPr sz="1000" b="0" i="0" u="none" strike="noStrike" cap="none">
              <a:solidFill>
                <a:schemeClr val="lt1"/>
              </a:solidFill>
              <a:latin typeface="Poppins"/>
              <a:ea typeface="Poppins"/>
              <a:cs typeface="Poppins"/>
              <a:sym typeface="Poppi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229" name="Google Shape;229;p17"/>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230" name="Google Shape;230;p17"/>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What’s my color?</a:t>
            </a:r>
            <a:endParaRPr sz="5800" b="0" i="0" u="none" strike="noStrike" cap="none">
              <a:solidFill>
                <a:schemeClr val="lt1"/>
              </a:solidFill>
              <a:latin typeface="Chewy"/>
              <a:ea typeface="Chewy"/>
              <a:cs typeface="Chewy"/>
              <a:sym typeface="Chewy"/>
            </a:endParaRPr>
          </a:p>
        </p:txBody>
      </p:sp>
      <p:pic>
        <p:nvPicPr>
          <p:cNvPr id="231" name="Google Shape;231;p17" descr="A yellow and orange sign&#10;&#10;Description automatically generated with medium confidence"/>
          <p:cNvPicPr preferRelativeResize="0"/>
          <p:nvPr/>
        </p:nvPicPr>
        <p:blipFill rotWithShape="1">
          <a:blip r:embed="rId4">
            <a:alphaModFix/>
          </a:blip>
          <a:srcRect/>
          <a:stretch/>
        </p:blipFill>
        <p:spPr>
          <a:xfrm>
            <a:off x="685800" y="1702220"/>
            <a:ext cx="7772400" cy="255769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18"/>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237" name="Google Shape;237;p18"/>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Let’s talk!</a:t>
            </a:r>
            <a:endParaRPr sz="5800" b="0" i="0" u="none" strike="noStrike" cap="none">
              <a:solidFill>
                <a:schemeClr val="lt1"/>
              </a:solidFill>
              <a:latin typeface="Chewy"/>
              <a:ea typeface="Chewy"/>
              <a:cs typeface="Chewy"/>
              <a:sym typeface="Chewy"/>
            </a:endParaRPr>
          </a:p>
        </p:txBody>
      </p:sp>
      <p:pic>
        <p:nvPicPr>
          <p:cNvPr id="238" name="Google Shape;238;p18"/>
          <p:cNvPicPr preferRelativeResize="0"/>
          <p:nvPr/>
        </p:nvPicPr>
        <p:blipFill rotWithShape="1">
          <a:blip r:embed="rId4">
            <a:alphaModFix/>
          </a:blip>
          <a:srcRect r="40447" b="35222"/>
          <a:stretch/>
        </p:blipFill>
        <p:spPr>
          <a:xfrm rot="10800000" flipH="1">
            <a:off x="7920498" y="-701"/>
            <a:ext cx="1223526" cy="1217128"/>
          </a:xfrm>
          <a:prstGeom prst="rect">
            <a:avLst/>
          </a:prstGeom>
          <a:noFill/>
          <a:ln>
            <a:noFill/>
          </a:ln>
        </p:spPr>
      </p:pic>
      <p:pic>
        <p:nvPicPr>
          <p:cNvPr id="239" name="Google Shape;239;p18"/>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pic>
        <p:nvPicPr>
          <p:cNvPr id="240" name="Google Shape;240;p18"/>
          <p:cNvPicPr preferRelativeResize="0"/>
          <p:nvPr/>
        </p:nvPicPr>
        <p:blipFill rotWithShape="1">
          <a:blip r:embed="rId6">
            <a:alphaModFix/>
          </a:blip>
          <a:srcRect l="18103" t="13163" r="-5014"/>
          <a:stretch/>
        </p:blipFill>
        <p:spPr>
          <a:xfrm rot="10800000">
            <a:off x="7741134" y="3610621"/>
            <a:ext cx="1403613" cy="1532877"/>
          </a:xfrm>
          <a:prstGeom prst="rect">
            <a:avLst/>
          </a:prstGeom>
          <a:noFill/>
          <a:ln>
            <a:noFill/>
          </a:ln>
        </p:spPr>
      </p:pic>
      <p:sp>
        <p:nvSpPr>
          <p:cNvPr id="241" name="Google Shape;241;p18"/>
          <p:cNvSpPr txBox="1"/>
          <p:nvPr/>
        </p:nvSpPr>
        <p:spPr>
          <a:xfrm>
            <a:off x="1466298" y="1278197"/>
            <a:ext cx="6454200" cy="3508623"/>
          </a:xfrm>
          <a:prstGeom prst="rect">
            <a:avLst/>
          </a:prstGeom>
          <a:noFill/>
          <a:ln>
            <a:noFill/>
          </a:ln>
        </p:spPr>
        <p:txBody>
          <a:bodyPr spcFirstLastPara="1" wrap="square" lIns="91425" tIns="91425" rIns="91425" bIns="91425" anchor="t" anchorCtr="0">
            <a:spAutoFit/>
          </a:bodyPr>
          <a:lstStyle/>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What did you like the most about the activity?</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How did the skit help you better understand your emotions and how they change?</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How can you use the Mental Health Continuum to talk about mental health with your friends, family and community?</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19"/>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247" name="Google Shape;247;p19"/>
          <p:cNvSpPr/>
          <p:nvPr/>
        </p:nvSpPr>
        <p:spPr>
          <a:xfrm>
            <a:off x="1010235" y="1241778"/>
            <a:ext cx="7123530" cy="3513599"/>
          </a:xfrm>
          <a:prstGeom prst="roundRect">
            <a:avLst>
              <a:gd name="adj" fmla="val 8559"/>
            </a:avLst>
          </a:prstGeom>
          <a:solidFill>
            <a:srgbClr val="FCBD6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48" name="Google Shape;248;p19"/>
          <p:cNvPicPr preferRelativeResize="0"/>
          <p:nvPr/>
        </p:nvPicPr>
        <p:blipFill rotWithShape="1">
          <a:blip r:embed="rId4">
            <a:alphaModFix/>
          </a:blip>
          <a:srcRect l="16712" t="16949" r="-5464" b="-1694"/>
          <a:stretch/>
        </p:blipFill>
        <p:spPr>
          <a:xfrm rot="-5400000">
            <a:off x="45325" y="3505675"/>
            <a:ext cx="1597325" cy="1663875"/>
          </a:xfrm>
          <a:prstGeom prst="rect">
            <a:avLst/>
          </a:prstGeom>
          <a:noFill/>
          <a:ln>
            <a:noFill/>
          </a:ln>
        </p:spPr>
      </p:pic>
      <p:pic>
        <p:nvPicPr>
          <p:cNvPr id="249" name="Google Shape;249;p19"/>
          <p:cNvPicPr preferRelativeResize="0"/>
          <p:nvPr/>
        </p:nvPicPr>
        <p:blipFill rotWithShape="1">
          <a:blip r:embed="rId5">
            <a:alphaModFix/>
          </a:blip>
          <a:srcRect t="9305" r="18018"/>
          <a:stretch/>
        </p:blipFill>
        <p:spPr>
          <a:xfrm>
            <a:off x="7886800" y="0"/>
            <a:ext cx="1257225" cy="1398601"/>
          </a:xfrm>
          <a:prstGeom prst="rect">
            <a:avLst/>
          </a:prstGeom>
          <a:noFill/>
          <a:ln>
            <a:noFill/>
          </a:ln>
        </p:spPr>
      </p:pic>
      <p:sp>
        <p:nvSpPr>
          <p:cNvPr id="250" name="Google Shape;250;p19"/>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Remember</a:t>
            </a:r>
            <a:endParaRPr sz="5800" b="0" i="0" u="none" strike="noStrike" cap="none">
              <a:solidFill>
                <a:schemeClr val="lt1"/>
              </a:solidFill>
              <a:latin typeface="Chewy"/>
              <a:ea typeface="Chewy"/>
              <a:cs typeface="Chewy"/>
              <a:sym typeface="Chewy"/>
            </a:endParaRPr>
          </a:p>
        </p:txBody>
      </p:sp>
      <p:sp>
        <p:nvSpPr>
          <p:cNvPr id="251" name="Google Shape;251;p19"/>
          <p:cNvSpPr txBox="1"/>
          <p:nvPr/>
        </p:nvSpPr>
        <p:spPr>
          <a:xfrm>
            <a:off x="1314894" y="1351334"/>
            <a:ext cx="6622606" cy="3576975"/>
          </a:xfrm>
          <a:prstGeom prst="rect">
            <a:avLst/>
          </a:prstGeom>
          <a:noFill/>
          <a:ln>
            <a:noFill/>
          </a:ln>
        </p:spPr>
        <p:txBody>
          <a:bodyPr spcFirstLastPara="1" wrap="square" lIns="91425" tIns="91425" rIns="91425" bIns="91425" anchor="t" anchorCtr="0">
            <a:spAutoFit/>
          </a:bodyPr>
          <a:lstStyle/>
          <a:p>
            <a:pPr marL="285750" marR="0" lvl="0" indent="-285750" algn="l" rtl="0">
              <a:lnSpc>
                <a:spcPct val="166666"/>
              </a:lnSpc>
              <a:spcBef>
                <a:spcPts val="0"/>
              </a:spcBef>
              <a:spcAft>
                <a:spcPts val="0"/>
              </a:spcAft>
              <a:buClr>
                <a:srgbClr val="000000"/>
              </a:buClr>
              <a:buSzPts val="1800"/>
              <a:buFont typeface="Arial"/>
              <a:buChar char="•"/>
            </a:pPr>
            <a:r>
              <a:rPr lang="en-PH" sz="1600" b="1" i="0" u="none" strike="noStrike" cap="none">
                <a:solidFill>
                  <a:srgbClr val="262626"/>
                </a:solidFill>
                <a:latin typeface="Poppins"/>
                <a:ea typeface="Poppins"/>
                <a:cs typeface="Poppins"/>
                <a:sym typeface="Poppins"/>
              </a:rPr>
              <a:t>The state of your mental health can change and move across the continuum</a:t>
            </a:r>
            <a:r>
              <a:rPr lang="en-PH" sz="1600" b="0" i="0" u="none" strike="noStrike" cap="none">
                <a:solidFill>
                  <a:srgbClr val="262626"/>
                </a:solidFill>
                <a:latin typeface="Poppins"/>
                <a:ea typeface="Poppins"/>
                <a:cs typeface="Poppins"/>
                <a:sym typeface="Poppins"/>
              </a:rPr>
              <a:t> depending on your experiences and situation.</a:t>
            </a:r>
            <a:endParaRPr b="0" i="0" u="none" strike="noStrike" cap="none">
              <a:solidFill>
                <a:srgbClr val="262626"/>
              </a:solidFill>
              <a:latin typeface="Poppins"/>
              <a:ea typeface="Poppins"/>
              <a:cs typeface="Poppins"/>
              <a:sym typeface="Poppins"/>
            </a:endParaRPr>
          </a:p>
          <a:p>
            <a:pPr marL="285750" marR="0" lvl="0" indent="-285750" algn="l" rtl="0">
              <a:lnSpc>
                <a:spcPct val="166666"/>
              </a:lnSpc>
              <a:spcBef>
                <a:spcPts val="0"/>
              </a:spcBef>
              <a:spcAft>
                <a:spcPts val="0"/>
              </a:spcAft>
              <a:buClr>
                <a:srgbClr val="000000"/>
              </a:buClr>
              <a:buSzPts val="1800"/>
              <a:buFont typeface="Arial"/>
              <a:buChar char="•"/>
            </a:pPr>
            <a:r>
              <a:rPr lang="en-PH" sz="1600" b="0" i="0" u="none" strike="noStrike" cap="none">
                <a:solidFill>
                  <a:srgbClr val="262626"/>
                </a:solidFill>
                <a:latin typeface="Poppins"/>
                <a:ea typeface="Poppins"/>
                <a:cs typeface="Poppins"/>
                <a:sym typeface="Poppins"/>
              </a:rPr>
              <a:t>You can use the Mental Health Continuum to identify which zone best represents the current state of your mental health. </a:t>
            </a:r>
            <a:endParaRPr sz="1200" b="0" i="0" u="none" strike="noStrike" cap="none">
              <a:solidFill>
                <a:srgbClr val="000000"/>
              </a:solidFill>
              <a:latin typeface="Arial"/>
              <a:ea typeface="Arial"/>
              <a:cs typeface="Arial"/>
              <a:sym typeface="Arial"/>
            </a:endParaRPr>
          </a:p>
          <a:p>
            <a:pPr marL="285750" marR="0" lvl="0" indent="-285750" algn="l" rtl="0">
              <a:lnSpc>
                <a:spcPct val="166666"/>
              </a:lnSpc>
              <a:spcBef>
                <a:spcPts val="0"/>
              </a:spcBef>
              <a:spcAft>
                <a:spcPts val="0"/>
              </a:spcAft>
              <a:buClr>
                <a:srgbClr val="000000"/>
              </a:buClr>
              <a:buSzPts val="1800"/>
              <a:buFont typeface="Arial"/>
              <a:buChar char="•"/>
            </a:pPr>
            <a:r>
              <a:rPr lang="en-PH" sz="1600" b="1" i="0" u="none" strike="noStrike" cap="none">
                <a:solidFill>
                  <a:srgbClr val="262626"/>
                </a:solidFill>
                <a:latin typeface="Poppins"/>
                <a:ea typeface="Poppins"/>
                <a:cs typeface="Poppins"/>
                <a:sym typeface="Poppins"/>
              </a:rPr>
              <a:t>Knowing which zone you are in allows you to identify the kind of help that suits you.</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pic>
        <p:nvPicPr>
          <p:cNvPr id="69" name="Google Shape;69;p2"/>
          <p:cNvPicPr preferRelativeResize="0"/>
          <p:nvPr/>
        </p:nvPicPr>
        <p:blipFill rotWithShape="1">
          <a:blip r:embed="rId3">
            <a:alphaModFix/>
          </a:blip>
          <a:srcRect/>
          <a:stretch/>
        </p:blipFill>
        <p:spPr>
          <a:xfrm>
            <a:off x="0" y="0"/>
            <a:ext cx="9144003" cy="5143496"/>
          </a:xfrm>
          <a:prstGeom prst="rect">
            <a:avLst/>
          </a:prstGeom>
          <a:noFill/>
          <a:ln>
            <a:noFill/>
          </a:ln>
        </p:spPr>
      </p:pic>
      <p:pic>
        <p:nvPicPr>
          <p:cNvPr id="70" name="Google Shape;70;p2"/>
          <p:cNvPicPr preferRelativeResize="0"/>
          <p:nvPr/>
        </p:nvPicPr>
        <p:blipFill rotWithShape="1">
          <a:blip r:embed="rId4">
            <a:alphaModFix/>
          </a:blip>
          <a:srcRect l="7106" b="24511"/>
          <a:stretch/>
        </p:blipFill>
        <p:spPr>
          <a:xfrm>
            <a:off x="0" y="1209200"/>
            <a:ext cx="2761050" cy="3934300"/>
          </a:xfrm>
          <a:prstGeom prst="rect">
            <a:avLst/>
          </a:prstGeom>
          <a:noFill/>
          <a:ln>
            <a:noFill/>
          </a:ln>
        </p:spPr>
      </p:pic>
      <p:pic>
        <p:nvPicPr>
          <p:cNvPr id="71" name="Google Shape;71;p2"/>
          <p:cNvPicPr preferRelativeResize="0"/>
          <p:nvPr/>
        </p:nvPicPr>
        <p:blipFill rotWithShape="1">
          <a:blip r:embed="rId5">
            <a:alphaModFix/>
          </a:blip>
          <a:srcRect l="18103" t="13163" r="-5014"/>
          <a:stretch/>
        </p:blipFill>
        <p:spPr>
          <a:xfrm>
            <a:off x="0" y="0"/>
            <a:ext cx="1345649" cy="1469575"/>
          </a:xfrm>
          <a:prstGeom prst="rect">
            <a:avLst/>
          </a:prstGeom>
          <a:noFill/>
          <a:ln>
            <a:noFill/>
          </a:ln>
        </p:spPr>
      </p:pic>
      <p:grpSp>
        <p:nvGrpSpPr>
          <p:cNvPr id="72" name="Google Shape;72;p2"/>
          <p:cNvGrpSpPr/>
          <p:nvPr/>
        </p:nvGrpSpPr>
        <p:grpSpPr>
          <a:xfrm>
            <a:off x="3033822" y="552463"/>
            <a:ext cx="5909456" cy="4271764"/>
            <a:chOff x="3033822" y="391975"/>
            <a:chExt cx="5909456" cy="4271764"/>
          </a:xfrm>
        </p:grpSpPr>
        <p:sp>
          <p:nvSpPr>
            <p:cNvPr id="73" name="Google Shape;73;p2"/>
            <p:cNvSpPr txBox="1"/>
            <p:nvPr/>
          </p:nvSpPr>
          <p:spPr>
            <a:xfrm>
              <a:off x="3033823" y="391975"/>
              <a:ext cx="4563900" cy="1077600"/>
            </a:xfrm>
            <a:prstGeom prst="rect">
              <a:avLst/>
            </a:prstGeom>
            <a:noFill/>
            <a:ln>
              <a:noFill/>
            </a:ln>
            <a:effectLst>
              <a:outerShdw dist="57150" dir="1200000" algn="bl" rotWithShape="0">
                <a:srgbClr val="EE5C61"/>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0"/>
                <a:buFont typeface="Arial"/>
                <a:buNone/>
              </a:pPr>
              <a:r>
                <a:rPr lang="en-PH" sz="7000" b="0" i="0" u="none" strike="noStrike" cap="none">
                  <a:solidFill>
                    <a:schemeClr val="lt1"/>
                  </a:solidFill>
                  <a:latin typeface="Chewy"/>
                  <a:ea typeface="Chewy"/>
                  <a:cs typeface="Chewy"/>
                  <a:sym typeface="Chewy"/>
                </a:rPr>
                <a:t>Welcome!</a:t>
              </a:r>
              <a:endParaRPr sz="7000" b="0" i="0" u="none" strike="noStrike" cap="none">
                <a:solidFill>
                  <a:schemeClr val="lt1"/>
                </a:solidFill>
                <a:latin typeface="Chewy"/>
                <a:ea typeface="Chewy"/>
                <a:cs typeface="Chewy"/>
                <a:sym typeface="Chewy"/>
              </a:endParaRPr>
            </a:p>
          </p:txBody>
        </p:sp>
        <p:sp>
          <p:nvSpPr>
            <p:cNvPr id="74" name="Google Shape;74;p2"/>
            <p:cNvSpPr txBox="1"/>
            <p:nvPr/>
          </p:nvSpPr>
          <p:spPr>
            <a:xfrm>
              <a:off x="3033822" y="1505982"/>
              <a:ext cx="5909456" cy="3157757"/>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400"/>
                <a:buFont typeface="Arial"/>
                <a:buNone/>
              </a:pPr>
              <a:r>
                <a:rPr lang="en-PH" sz="1400" b="0" i="0" u="none" strike="noStrike" cap="none">
                  <a:solidFill>
                    <a:schemeClr val="lt1"/>
                  </a:solidFill>
                  <a:latin typeface="Poppins"/>
                  <a:ea typeface="Poppins"/>
                  <a:cs typeface="Poppins"/>
                  <a:sym typeface="Poppins"/>
                </a:rPr>
                <a:t>Thank you for choosing to be a </a:t>
              </a:r>
              <a:r>
                <a:rPr lang="en-PH" sz="1400" b="1" i="0" u="none" strike="noStrike" cap="none">
                  <a:solidFill>
                    <a:schemeClr val="lt1"/>
                  </a:solidFill>
                  <a:latin typeface="Poppins"/>
                  <a:ea typeface="Poppins"/>
                  <a:cs typeface="Poppins"/>
                  <a:sym typeface="Poppins"/>
                </a:rPr>
                <a:t>Youth Health Influencer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00"/>
                <a:buFont typeface="Arial"/>
                <a:buNone/>
              </a:pPr>
              <a:r>
                <a:rPr lang="en-PH" sz="1400" b="0" i="0" u="none" strike="noStrike" cap="none">
                  <a:solidFill>
                    <a:schemeClr val="lt1"/>
                  </a:solidFill>
                  <a:latin typeface="Poppins"/>
                  <a:ea typeface="Poppins"/>
                  <a:cs typeface="Poppins"/>
                  <a:sym typeface="Poppins"/>
                </a:rPr>
                <a:t>and sharing good health practices with your peers. </a:t>
              </a:r>
              <a:br>
                <a:rPr lang="en-PH" sz="1400" b="0" i="0" u="none" strike="noStrike" cap="none">
                  <a:solidFill>
                    <a:schemeClr val="lt1"/>
                  </a:solidFill>
                  <a:latin typeface="Poppins"/>
                  <a:ea typeface="Poppins"/>
                  <a:cs typeface="Poppins"/>
                  <a:sym typeface="Poppins"/>
                </a:rPr>
              </a:br>
              <a:r>
                <a:rPr lang="en-PH" sz="1400" b="0" i="0" u="none" strike="noStrike" cap="none">
                  <a:solidFill>
                    <a:schemeClr val="lt1"/>
                  </a:solidFill>
                  <a:latin typeface="Poppins"/>
                  <a:ea typeface="Poppins"/>
                  <a:cs typeface="Poppins"/>
                  <a:sym typeface="Poppins"/>
                </a:rPr>
                <a:t>Your efforts will make a real difference in promoting health awareness and positive behavior change in your community.</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00"/>
                <a:buFont typeface="Arial"/>
                <a:buNone/>
              </a:pPr>
              <a:endParaRPr sz="1400" b="0" i="0" u="none" strike="noStrike" cap="none">
                <a:solidFill>
                  <a:schemeClr val="lt1"/>
                </a:solidFill>
                <a:latin typeface="Poppins"/>
                <a:ea typeface="Poppins"/>
                <a:cs typeface="Poppins"/>
                <a:sym typeface="Poppins"/>
              </a:endParaRPr>
            </a:p>
            <a:p>
              <a:pPr marL="0" marR="0" lvl="0" indent="0" algn="l" rtl="0">
                <a:lnSpc>
                  <a:spcPct val="115000"/>
                </a:lnSpc>
                <a:spcBef>
                  <a:spcPts val="0"/>
                </a:spcBef>
                <a:spcAft>
                  <a:spcPts val="0"/>
                </a:spcAft>
                <a:buClr>
                  <a:srgbClr val="000000"/>
                </a:buClr>
                <a:buSzPts val="1400"/>
                <a:buFont typeface="Arial"/>
                <a:buNone/>
              </a:pPr>
              <a:r>
                <a:rPr lang="en-PH" sz="1400" b="0" i="0" u="none" strike="noStrike" cap="none">
                  <a:solidFill>
                    <a:schemeClr val="lt1"/>
                  </a:solidFill>
                  <a:latin typeface="Poppins"/>
                  <a:ea typeface="Poppins"/>
                  <a:cs typeface="Poppins"/>
                  <a:sym typeface="Poppins"/>
                </a:rPr>
                <a:t>You can use these slides as visuals and refer to the notes </a:t>
              </a:r>
              <a:br>
                <a:rPr lang="en-PH" sz="1400" b="0" i="0" u="none" strike="noStrike" cap="none">
                  <a:solidFill>
                    <a:schemeClr val="lt1"/>
                  </a:solidFill>
                  <a:latin typeface="Poppins"/>
                  <a:ea typeface="Poppins"/>
                  <a:cs typeface="Poppins"/>
                  <a:sym typeface="Poppins"/>
                </a:rPr>
              </a:br>
              <a:r>
                <a:rPr lang="en-PH" sz="1400" b="0" i="0" u="none" strike="noStrike" cap="none">
                  <a:solidFill>
                    <a:schemeClr val="lt1"/>
                  </a:solidFill>
                  <a:latin typeface="Poppins"/>
                  <a:ea typeface="Poppins"/>
                  <a:cs typeface="Poppins"/>
                  <a:sym typeface="Poppins"/>
                </a:rPr>
                <a:t>for instructions when conducting short activities from the </a:t>
              </a:r>
              <a:br>
                <a:rPr lang="en-PH" sz="1400" b="0" i="0" u="none" strike="noStrike" cap="none">
                  <a:solidFill>
                    <a:schemeClr val="lt1"/>
                  </a:solidFill>
                  <a:latin typeface="Poppins"/>
                  <a:ea typeface="Poppins"/>
                  <a:cs typeface="Poppins"/>
                  <a:sym typeface="Poppins"/>
                </a:rPr>
              </a:br>
              <a:r>
                <a:rPr lang="en-PH" sz="1400" b="0" i="0" u="none" strike="noStrike" cap="none">
                  <a:solidFill>
                    <a:schemeClr val="lt1"/>
                  </a:solidFill>
                  <a:latin typeface="Poppins"/>
                  <a:ea typeface="Poppins"/>
                  <a:cs typeface="Poppins"/>
                  <a:sym typeface="Poppins"/>
                </a:rPr>
                <a:t>I CHOOSE to be Healthy modules. Feel free to modify the content of the slides to make it more relatable to your audience.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00"/>
                <a:buFont typeface="Arial"/>
                <a:buNone/>
              </a:pPr>
              <a:endParaRPr sz="1400" b="0" i="0" u="none" strike="noStrike" cap="none">
                <a:solidFill>
                  <a:schemeClr val="lt1"/>
                </a:solidFill>
                <a:latin typeface="Poppins"/>
                <a:ea typeface="Poppins"/>
                <a:cs typeface="Poppins"/>
                <a:sym typeface="Poppins"/>
              </a:endParaRPr>
            </a:p>
            <a:p>
              <a:pPr marL="0" marR="0" lvl="0" indent="0" algn="l" rtl="0">
                <a:lnSpc>
                  <a:spcPct val="115000"/>
                </a:lnSpc>
                <a:spcBef>
                  <a:spcPts val="0"/>
                </a:spcBef>
                <a:spcAft>
                  <a:spcPts val="0"/>
                </a:spcAft>
                <a:buClr>
                  <a:srgbClr val="000000"/>
                </a:buClr>
                <a:buSzPts val="1400"/>
                <a:buFont typeface="Arial"/>
                <a:buNone/>
              </a:pPr>
              <a:r>
                <a:rPr lang="en-PH" sz="1400" b="0" i="0" u="none" strike="noStrike" cap="none">
                  <a:solidFill>
                    <a:schemeClr val="lt1"/>
                  </a:solidFill>
                  <a:latin typeface="Poppins"/>
                  <a:ea typeface="Poppins"/>
                  <a:cs typeface="Poppins"/>
                  <a:sym typeface="Poppins"/>
                </a:rPr>
                <a:t>Learning together is more exciting, isn’t it? Let’s get started. </a:t>
              </a:r>
              <a:br>
                <a:rPr lang="en-PH" sz="1400" b="0" i="0" u="none" strike="noStrike" cap="none">
                  <a:solidFill>
                    <a:schemeClr val="lt1"/>
                  </a:solidFill>
                  <a:latin typeface="Poppins"/>
                  <a:ea typeface="Poppins"/>
                  <a:cs typeface="Poppins"/>
                  <a:sym typeface="Poppins"/>
                </a:rPr>
              </a:br>
              <a:r>
                <a:rPr lang="en-PH" sz="1400" b="0" i="0" u="none" strike="noStrike" cap="none">
                  <a:solidFill>
                    <a:schemeClr val="lt1"/>
                  </a:solidFill>
                  <a:latin typeface="Poppins"/>
                  <a:ea typeface="Poppins"/>
                  <a:cs typeface="Poppins"/>
                  <a:sym typeface="Poppins"/>
                </a:rPr>
                <a:t>Your journey to a healthier life begins now!</a:t>
              </a:r>
              <a:endParaRPr sz="1400" b="0" i="0" u="none" strike="noStrike" cap="none">
                <a:solidFill>
                  <a:schemeClr val="lt1"/>
                </a:solidFill>
                <a:latin typeface="Poppins"/>
                <a:ea typeface="Poppins"/>
                <a:cs typeface="Poppins"/>
                <a:sym typeface="Poppins"/>
              </a:endParaRPr>
            </a:p>
          </p:txBody>
        </p:sp>
      </p:grpSp>
      <p:pic>
        <p:nvPicPr>
          <p:cNvPr id="75" name="Google Shape;75;p2"/>
          <p:cNvPicPr preferRelativeResize="0"/>
          <p:nvPr/>
        </p:nvPicPr>
        <p:blipFill rotWithShape="1">
          <a:blip r:embed="rId6">
            <a:alphaModFix/>
          </a:blip>
          <a:srcRect t="10992" r="28430"/>
          <a:stretch/>
        </p:blipFill>
        <p:spPr>
          <a:xfrm>
            <a:off x="8082500" y="0"/>
            <a:ext cx="1061500" cy="123415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Google Shape;256;p20"/>
          <p:cNvPicPr preferRelativeResize="0"/>
          <p:nvPr/>
        </p:nvPicPr>
        <p:blipFill rotWithShape="1">
          <a:blip r:embed="rId3">
            <a:alphaModFix/>
          </a:blip>
          <a:srcRect/>
          <a:stretch/>
        </p:blipFill>
        <p:spPr>
          <a:xfrm>
            <a:off x="0" y="0"/>
            <a:ext cx="9144003" cy="5143496"/>
          </a:xfrm>
          <a:prstGeom prst="rect">
            <a:avLst/>
          </a:prstGeom>
          <a:noFill/>
          <a:ln>
            <a:noFill/>
          </a:ln>
        </p:spPr>
      </p:pic>
      <p:pic>
        <p:nvPicPr>
          <p:cNvPr id="257" name="Google Shape;257;p20"/>
          <p:cNvPicPr preferRelativeResize="0"/>
          <p:nvPr/>
        </p:nvPicPr>
        <p:blipFill rotWithShape="1">
          <a:blip r:embed="rId4">
            <a:alphaModFix/>
          </a:blip>
          <a:srcRect l="7106" b="24511"/>
          <a:stretch/>
        </p:blipFill>
        <p:spPr>
          <a:xfrm>
            <a:off x="0" y="1209200"/>
            <a:ext cx="2761050" cy="3934300"/>
          </a:xfrm>
          <a:prstGeom prst="rect">
            <a:avLst/>
          </a:prstGeom>
          <a:noFill/>
          <a:ln>
            <a:noFill/>
          </a:ln>
        </p:spPr>
      </p:pic>
      <p:sp>
        <p:nvSpPr>
          <p:cNvPr id="258" name="Google Shape;258;p20"/>
          <p:cNvSpPr txBox="1"/>
          <p:nvPr/>
        </p:nvSpPr>
        <p:spPr>
          <a:xfrm>
            <a:off x="3056125" y="311833"/>
            <a:ext cx="5576700" cy="923330"/>
          </a:xfrm>
          <a:prstGeom prst="rect">
            <a:avLst/>
          </a:prstGeom>
          <a:noFill/>
          <a:ln>
            <a:noFill/>
          </a:ln>
          <a:effectLst>
            <a:outerShdw dist="57150" dir="1200000" algn="bl" rotWithShape="0">
              <a:srgbClr val="EE5C61"/>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PH" sz="6000" b="0" i="0" u="none" strike="noStrike" cap="none">
                <a:solidFill>
                  <a:schemeClr val="lt1"/>
                </a:solidFill>
                <a:latin typeface="Chewy"/>
                <a:ea typeface="Chewy"/>
                <a:cs typeface="Chewy"/>
                <a:sym typeface="Chewy"/>
              </a:rPr>
              <a:t>Let’s take action!</a:t>
            </a:r>
            <a:endParaRPr sz="6000" b="0" i="0" u="none" strike="noStrike" cap="none">
              <a:solidFill>
                <a:schemeClr val="lt1"/>
              </a:solidFill>
              <a:latin typeface="Chewy"/>
              <a:ea typeface="Chewy"/>
              <a:cs typeface="Chewy"/>
              <a:sym typeface="Chewy"/>
            </a:endParaRPr>
          </a:p>
        </p:txBody>
      </p:sp>
      <p:pic>
        <p:nvPicPr>
          <p:cNvPr id="259" name="Google Shape;259;p20"/>
          <p:cNvPicPr preferRelativeResize="0"/>
          <p:nvPr/>
        </p:nvPicPr>
        <p:blipFill rotWithShape="1">
          <a:blip r:embed="rId5">
            <a:alphaModFix/>
          </a:blip>
          <a:srcRect r="32304"/>
          <a:stretch/>
        </p:blipFill>
        <p:spPr>
          <a:xfrm rot="5400000" flipH="1">
            <a:off x="571434" y="-204639"/>
            <a:ext cx="1069551" cy="1478824"/>
          </a:xfrm>
          <a:prstGeom prst="rect">
            <a:avLst/>
          </a:prstGeom>
          <a:noFill/>
          <a:ln>
            <a:noFill/>
          </a:ln>
        </p:spPr>
      </p:pic>
      <p:sp>
        <p:nvSpPr>
          <p:cNvPr id="260" name="Google Shape;260;p20"/>
          <p:cNvSpPr/>
          <p:nvPr/>
        </p:nvSpPr>
        <p:spPr>
          <a:xfrm>
            <a:off x="2777092" y="1331751"/>
            <a:ext cx="6110233" cy="3531999"/>
          </a:xfrm>
          <a:prstGeom prst="roundRect">
            <a:avLst>
              <a:gd name="adj" fmla="val 8559"/>
            </a:avLst>
          </a:prstGeom>
          <a:solidFill>
            <a:srgbClr val="F16A5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61" name="Google Shape;261;p20"/>
          <p:cNvSpPr txBox="1"/>
          <p:nvPr/>
        </p:nvSpPr>
        <p:spPr>
          <a:xfrm>
            <a:off x="2930160" y="1522354"/>
            <a:ext cx="5791565" cy="2923847"/>
          </a:xfrm>
          <a:prstGeom prst="rect">
            <a:avLst/>
          </a:prstGeom>
          <a:noFill/>
          <a:ln>
            <a:noFill/>
          </a:ln>
        </p:spPr>
        <p:txBody>
          <a:bodyPr spcFirstLastPara="1" wrap="square" lIns="91425" tIns="91425" rIns="91425" bIns="91425"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en-PH" sz="1600" b="1" i="0" u="none" strike="noStrike" cap="none" dirty="0">
                <a:solidFill>
                  <a:schemeClr val="lt1"/>
                </a:solidFill>
                <a:latin typeface="Poppins"/>
                <a:ea typeface="Poppins"/>
                <a:cs typeface="Poppins"/>
                <a:sym typeface="Poppins"/>
              </a:rPr>
              <a:t>If you or someone you know is in the red zone, seek professional help immediately.</a:t>
            </a:r>
            <a:r>
              <a:rPr lang="en-PH" sz="1600" b="0" i="0" u="none" strike="noStrike" cap="none" dirty="0">
                <a:solidFill>
                  <a:schemeClr val="lt1"/>
                </a:solidFill>
                <a:latin typeface="Poppins"/>
                <a:ea typeface="Poppins"/>
                <a:cs typeface="Poppins"/>
                <a:sym typeface="Poppins"/>
              </a:rPr>
              <a:t> The mental health booklet has a list of crisis hotlines on page 35.</a:t>
            </a:r>
            <a:br>
              <a:rPr lang="en-PH" sz="1600" b="0" i="0" u="none" strike="noStrike" cap="none" dirty="0">
                <a:latin typeface="Poppins"/>
                <a:ea typeface="Poppins"/>
                <a:cs typeface="Poppins"/>
              </a:rPr>
            </a:br>
            <a:endParaRPr sz="900" b="0" i="0" u="none" strike="noStrike" cap="none">
              <a:solidFill>
                <a:schemeClr val="lt1"/>
              </a:solidFill>
              <a:latin typeface="Poppins"/>
              <a:ea typeface="Poppins"/>
              <a:cs typeface="Poppins"/>
              <a:sym typeface="Poppins"/>
            </a:endParaRPr>
          </a:p>
          <a:p>
            <a:pPr marL="285750" marR="0" lvl="0" indent="-285750" algn="l" rtl="0">
              <a:lnSpc>
                <a:spcPct val="100000"/>
              </a:lnSpc>
              <a:spcBef>
                <a:spcPts val="0"/>
              </a:spcBef>
              <a:spcAft>
                <a:spcPts val="0"/>
              </a:spcAft>
              <a:buClr>
                <a:srgbClr val="000000"/>
              </a:buClr>
              <a:buSzPts val="1600"/>
              <a:buFont typeface="Arial"/>
              <a:buChar char="•"/>
            </a:pPr>
            <a:r>
              <a:rPr lang="en-PH" sz="1600" b="0" i="0" u="none" strike="noStrike" cap="none" dirty="0">
                <a:solidFill>
                  <a:schemeClr val="lt1"/>
                </a:solidFill>
                <a:latin typeface="Poppins"/>
                <a:ea typeface="Poppins"/>
                <a:cs typeface="Poppins"/>
                <a:sym typeface="Poppins"/>
              </a:rPr>
              <a:t>If you are in the green or yellow zone, you may also see a therapist to raise your self-awareness or have a better perspective in certain life situations. Refer to page 36-37 of the booklet for a list of available mental health services.</a:t>
            </a:r>
            <a:br>
              <a:rPr lang="en-PH" sz="1600" b="0" i="0" u="none" strike="noStrike" cap="none" dirty="0">
                <a:latin typeface="Poppins"/>
                <a:ea typeface="Poppins"/>
                <a:cs typeface="Poppins"/>
              </a:rPr>
            </a:br>
            <a:endParaRPr sz="900" b="0" i="0" u="none" strike="noStrike" cap="none">
              <a:solidFill>
                <a:schemeClr val="lt1"/>
              </a:solidFill>
              <a:latin typeface="Poppins"/>
              <a:ea typeface="Poppins"/>
              <a:cs typeface="Poppins"/>
              <a:sym typeface="Poppins"/>
            </a:endParaRPr>
          </a:p>
          <a:p>
            <a:pPr marL="285750" marR="0" lvl="0" indent="-285750" algn="l" rtl="0">
              <a:lnSpc>
                <a:spcPct val="100000"/>
              </a:lnSpc>
              <a:spcBef>
                <a:spcPts val="0"/>
              </a:spcBef>
              <a:spcAft>
                <a:spcPts val="0"/>
              </a:spcAft>
              <a:buClr>
                <a:srgbClr val="000000"/>
              </a:buClr>
              <a:buSzPts val="1600"/>
              <a:buFont typeface="Arial"/>
              <a:buChar char="•"/>
            </a:pPr>
            <a:r>
              <a:rPr lang="en-PH" sz="1600" b="0" i="0" u="none" strike="noStrike" cap="none" dirty="0">
                <a:solidFill>
                  <a:schemeClr val="lt1"/>
                </a:solidFill>
                <a:latin typeface="Poppins"/>
                <a:ea typeface="Poppins"/>
                <a:cs typeface="Poppins"/>
                <a:sym typeface="Poppins"/>
              </a:rPr>
              <a:t>Check out </a:t>
            </a:r>
            <a:r>
              <a:rPr lang="en-PH" sz="1600" u="sng" dirty="0">
                <a:solidFill>
                  <a:schemeClr val="lt1"/>
                </a:solidFill>
                <a:latin typeface="Poppins"/>
                <a:ea typeface="Poppins"/>
                <a:cs typeface="Poppins"/>
                <a:sym typeface="Poppins"/>
              </a:rPr>
              <a:t>malayaako</a:t>
            </a:r>
            <a:r>
              <a:rPr lang="en-PH" sz="1600" b="0" i="0" u="sng" strike="noStrike" cap="none" dirty="0">
                <a:solidFill>
                  <a:schemeClr val="lt1"/>
                </a:solidFill>
                <a:latin typeface="Poppins"/>
                <a:ea typeface="Poppins"/>
                <a:cs typeface="Poppins"/>
                <a:sym typeface="Poppins"/>
              </a:rPr>
              <a:t>.ph</a:t>
            </a:r>
            <a:r>
              <a:rPr lang="en-PH" sz="1600" b="0" i="0" u="none" strike="noStrike" cap="none" dirty="0">
                <a:solidFill>
                  <a:schemeClr val="lt1"/>
                </a:solidFill>
                <a:latin typeface="Poppins"/>
                <a:ea typeface="Poppins"/>
                <a:cs typeface="Poppins"/>
                <a:sym typeface="Poppins"/>
              </a:rPr>
              <a:t> and page 33 of the mental health booklet for more resources on mental health.</a:t>
            </a:r>
            <a:endParaRPr sz="1400" b="0" i="0" u="none" strike="noStrike" cap="none" dirty="0">
              <a:solidFill>
                <a:schemeClr val="lt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Google Shape;266;p21"/>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267" name="Google Shape;267;p21"/>
          <p:cNvSpPr txBox="1"/>
          <p:nvPr/>
        </p:nvSpPr>
        <p:spPr>
          <a:xfrm>
            <a:off x="1344900" y="1667257"/>
            <a:ext cx="6454200" cy="2000548"/>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chemeClr val="lt1"/>
                </a:solidFill>
                <a:latin typeface="Chewy"/>
                <a:ea typeface="Chewy"/>
                <a:cs typeface="Chewy"/>
                <a:sym typeface="Chewy"/>
              </a:rPr>
              <a:t>Understanding Emotions</a:t>
            </a:r>
            <a:endParaRPr sz="6500" b="0" i="0" u="none" strike="noStrike" cap="none">
              <a:solidFill>
                <a:schemeClr val="lt1"/>
              </a:solidFill>
              <a:latin typeface="Chewy"/>
              <a:ea typeface="Chewy"/>
              <a:cs typeface="Chewy"/>
              <a:sym typeface="Chewy"/>
            </a:endParaRPr>
          </a:p>
        </p:txBody>
      </p:sp>
      <p:pic>
        <p:nvPicPr>
          <p:cNvPr id="268" name="Google Shape;268;p21"/>
          <p:cNvPicPr preferRelativeResize="0"/>
          <p:nvPr/>
        </p:nvPicPr>
        <p:blipFill rotWithShape="1">
          <a:blip r:embed="rId4">
            <a:alphaModFix/>
          </a:blip>
          <a:srcRect r="32304"/>
          <a:stretch/>
        </p:blipFill>
        <p:spPr>
          <a:xfrm rot="10800000">
            <a:off x="0" y="132295"/>
            <a:ext cx="1069551" cy="1478824"/>
          </a:xfrm>
          <a:prstGeom prst="rect">
            <a:avLst/>
          </a:prstGeom>
          <a:noFill/>
          <a:ln>
            <a:noFill/>
          </a:ln>
        </p:spPr>
      </p:pic>
      <p:pic>
        <p:nvPicPr>
          <p:cNvPr id="269" name="Google Shape;269;p21"/>
          <p:cNvPicPr preferRelativeResize="0"/>
          <p:nvPr/>
        </p:nvPicPr>
        <p:blipFill rotWithShape="1">
          <a:blip r:embed="rId5">
            <a:alphaModFix/>
          </a:blip>
          <a:srcRect l="16712" t="16949" r="-5464" b="-1694"/>
          <a:stretch/>
        </p:blipFill>
        <p:spPr>
          <a:xfrm rot="-5400000">
            <a:off x="41773" y="3679753"/>
            <a:ext cx="1426799" cy="1486244"/>
          </a:xfrm>
          <a:prstGeom prst="rect">
            <a:avLst/>
          </a:prstGeom>
          <a:noFill/>
          <a:ln>
            <a:noFill/>
          </a:ln>
        </p:spPr>
      </p:pic>
      <p:pic>
        <p:nvPicPr>
          <p:cNvPr id="270" name="Google Shape;270;p21"/>
          <p:cNvPicPr preferRelativeResize="0"/>
          <p:nvPr/>
        </p:nvPicPr>
        <p:blipFill rotWithShape="1">
          <a:blip r:embed="rId6">
            <a:alphaModFix/>
          </a:blip>
          <a:srcRect t="9305" r="18018"/>
          <a:stretch/>
        </p:blipFill>
        <p:spPr>
          <a:xfrm>
            <a:off x="7469436" y="0"/>
            <a:ext cx="1674589" cy="1743415"/>
          </a:xfrm>
          <a:prstGeom prst="rect">
            <a:avLst/>
          </a:prstGeom>
          <a:noFill/>
          <a:ln>
            <a:noFill/>
          </a:ln>
        </p:spPr>
      </p:pic>
      <p:pic>
        <p:nvPicPr>
          <p:cNvPr id="271" name="Google Shape;271;p21"/>
          <p:cNvPicPr preferRelativeResize="0"/>
          <p:nvPr/>
        </p:nvPicPr>
        <p:blipFill rotWithShape="1">
          <a:blip r:embed="rId7">
            <a:alphaModFix/>
          </a:blip>
          <a:srcRect/>
          <a:stretch/>
        </p:blipFill>
        <p:spPr>
          <a:xfrm>
            <a:off x="7629625" y="3744900"/>
            <a:ext cx="1257224" cy="150583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22"/>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277" name="Google Shape;277;p22"/>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What do you hear?</a:t>
            </a:r>
            <a:endParaRPr sz="5800" b="0" i="0" u="none" strike="noStrike" cap="none">
              <a:solidFill>
                <a:schemeClr val="lt1"/>
              </a:solidFill>
              <a:latin typeface="Chewy"/>
              <a:ea typeface="Chewy"/>
              <a:cs typeface="Chewy"/>
              <a:sym typeface="Chewy"/>
            </a:endParaRPr>
          </a:p>
        </p:txBody>
      </p:sp>
      <p:pic>
        <p:nvPicPr>
          <p:cNvPr id="278" name="Google Shape;278;p22"/>
          <p:cNvPicPr preferRelativeResize="0"/>
          <p:nvPr/>
        </p:nvPicPr>
        <p:blipFill rotWithShape="1">
          <a:blip r:embed="rId4">
            <a:alphaModFix/>
          </a:blip>
          <a:srcRect r="40447" b="35222"/>
          <a:stretch/>
        </p:blipFill>
        <p:spPr>
          <a:xfrm rot="10800000" flipH="1">
            <a:off x="7920498" y="-701"/>
            <a:ext cx="1223526" cy="1217128"/>
          </a:xfrm>
          <a:prstGeom prst="rect">
            <a:avLst/>
          </a:prstGeom>
          <a:noFill/>
          <a:ln>
            <a:noFill/>
          </a:ln>
        </p:spPr>
      </p:pic>
      <p:pic>
        <p:nvPicPr>
          <p:cNvPr id="279" name="Google Shape;279;p22"/>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pic>
        <p:nvPicPr>
          <p:cNvPr id="280" name="Google Shape;280;p22"/>
          <p:cNvPicPr preferRelativeResize="0"/>
          <p:nvPr/>
        </p:nvPicPr>
        <p:blipFill rotWithShape="1">
          <a:blip r:embed="rId6">
            <a:alphaModFix/>
          </a:blip>
          <a:srcRect l="18103" t="13163" r="-5014"/>
          <a:stretch/>
        </p:blipFill>
        <p:spPr>
          <a:xfrm rot="10800000">
            <a:off x="7741134" y="3610621"/>
            <a:ext cx="1403613" cy="1532877"/>
          </a:xfrm>
          <a:prstGeom prst="rect">
            <a:avLst/>
          </a:prstGeom>
          <a:noFill/>
          <a:ln>
            <a:noFill/>
          </a:ln>
        </p:spPr>
      </p:pic>
      <p:sp>
        <p:nvSpPr>
          <p:cNvPr id="281" name="Google Shape;281;p22"/>
          <p:cNvSpPr/>
          <p:nvPr/>
        </p:nvSpPr>
        <p:spPr>
          <a:xfrm>
            <a:off x="3333101" y="1743415"/>
            <a:ext cx="4177242" cy="2469794"/>
          </a:xfrm>
          <a:custGeom>
            <a:avLst/>
            <a:gdLst/>
            <a:ahLst/>
            <a:cxnLst/>
            <a:rect l="l" t="t" r="r" b="b"/>
            <a:pathLst>
              <a:path w="6959493" h="4114800" extrusionOk="0">
                <a:moveTo>
                  <a:pt x="0" y="0"/>
                </a:moveTo>
                <a:lnTo>
                  <a:pt x="6959492" y="0"/>
                </a:lnTo>
                <a:lnTo>
                  <a:pt x="6959492" y="4114800"/>
                </a:lnTo>
                <a:lnTo>
                  <a:pt x="0" y="4114800"/>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22"/>
          <p:cNvSpPr/>
          <p:nvPr/>
        </p:nvSpPr>
        <p:spPr>
          <a:xfrm>
            <a:off x="617587" y="1782540"/>
            <a:ext cx="2220992" cy="2430669"/>
          </a:xfrm>
          <a:custGeom>
            <a:avLst/>
            <a:gdLst/>
            <a:ahLst/>
            <a:cxnLst/>
            <a:rect l="l" t="t" r="r" b="b"/>
            <a:pathLst>
              <a:path w="3306803" h="4114800" extrusionOk="0">
                <a:moveTo>
                  <a:pt x="0" y="0"/>
                </a:moveTo>
                <a:lnTo>
                  <a:pt x="3306803" y="0"/>
                </a:lnTo>
                <a:lnTo>
                  <a:pt x="3306803" y="4114800"/>
                </a:lnTo>
                <a:lnTo>
                  <a:pt x="0" y="4114800"/>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22"/>
          <p:cNvSpPr txBox="1"/>
          <p:nvPr/>
        </p:nvSpPr>
        <p:spPr>
          <a:xfrm>
            <a:off x="3665453" y="2171766"/>
            <a:ext cx="1436676" cy="1438855"/>
          </a:xfrm>
          <a:prstGeom prst="rect">
            <a:avLst/>
          </a:prstGeom>
          <a:noFill/>
          <a:ln>
            <a:noFill/>
          </a:ln>
        </p:spPr>
        <p:txBody>
          <a:bodyPr spcFirstLastPara="1" wrap="square" lIns="91425" tIns="45700" rIns="91425" bIns="45700" anchor="t" anchorCtr="0">
            <a:spAutoFit/>
          </a:bodyPr>
          <a:lstStyle/>
          <a:p>
            <a:pPr marL="158750" marR="0" lvl="0" indent="0" algn="l" rtl="0">
              <a:lnSpc>
                <a:spcPct val="150000"/>
              </a:lnSpc>
              <a:spcBef>
                <a:spcPts val="0"/>
              </a:spcBef>
              <a:spcAft>
                <a:spcPts val="0"/>
              </a:spcAft>
              <a:buClr>
                <a:srgbClr val="000000"/>
              </a:buClr>
              <a:buSzPts val="2000"/>
              <a:buFont typeface="Arial"/>
              <a:buNone/>
            </a:pPr>
            <a:r>
              <a:rPr lang="en-PH" sz="2000" b="0" i="0" u="sng" strike="noStrike" cap="none">
                <a:solidFill>
                  <a:srgbClr val="1155CC"/>
                </a:solidFill>
                <a:latin typeface="Poppins"/>
                <a:ea typeface="Poppins"/>
                <a:cs typeface="Poppins"/>
                <a:sym typeface="Poppins"/>
                <a:hlinkClick r:id="rId9">
                  <a:extLst>
                    <a:ext uri="{A12FA001-AC4F-418D-AE19-62706E023703}">
                      <ahyp:hlinkClr xmlns:ahyp="http://schemas.microsoft.com/office/drawing/2018/hyperlinkcolor" val="tx"/>
                    </a:ext>
                  </a:extLst>
                </a:hlinkClick>
              </a:rPr>
              <a:t>SONG 1</a:t>
            </a:r>
            <a:endParaRPr sz="2000" b="0" i="0" u="sng" strike="noStrike" cap="none">
              <a:solidFill>
                <a:srgbClr val="1155CC"/>
              </a:solidFill>
              <a:latin typeface="Poppins"/>
              <a:ea typeface="Poppins"/>
              <a:cs typeface="Poppins"/>
              <a:sym typeface="Poppins"/>
            </a:endParaRPr>
          </a:p>
          <a:p>
            <a:pPr marL="158750" marR="0" lvl="0" indent="0" algn="l" rtl="0">
              <a:lnSpc>
                <a:spcPct val="150000"/>
              </a:lnSpc>
              <a:spcBef>
                <a:spcPts val="0"/>
              </a:spcBef>
              <a:spcAft>
                <a:spcPts val="0"/>
              </a:spcAft>
              <a:buClr>
                <a:srgbClr val="000000"/>
              </a:buClr>
              <a:buSzPts val="2000"/>
              <a:buFont typeface="Arial"/>
              <a:buNone/>
            </a:pPr>
            <a:r>
              <a:rPr lang="en-PH" sz="2000" b="0" i="0" u="sng" strike="noStrike" cap="none">
                <a:solidFill>
                  <a:srgbClr val="1155CC"/>
                </a:solidFill>
                <a:latin typeface="Poppins"/>
                <a:ea typeface="Poppins"/>
                <a:cs typeface="Poppins"/>
                <a:sym typeface="Poppins"/>
                <a:hlinkClick r:id="rId10">
                  <a:extLst>
                    <a:ext uri="{A12FA001-AC4F-418D-AE19-62706E023703}">
                      <ahyp:hlinkClr xmlns:ahyp="http://schemas.microsoft.com/office/drawing/2018/hyperlinkcolor" val="tx"/>
                    </a:ext>
                  </a:extLst>
                </a:hlinkClick>
              </a:rPr>
              <a:t>SONG 2</a:t>
            </a:r>
            <a:r>
              <a:rPr lang="en-PH" sz="2000" b="0" i="0" u="none" strike="noStrike" cap="none">
                <a:solidFill>
                  <a:srgbClr val="000000"/>
                </a:solidFill>
                <a:latin typeface="Poppins"/>
                <a:ea typeface="Poppins"/>
                <a:cs typeface="Poppins"/>
                <a:sym typeface="Poppins"/>
              </a:rPr>
              <a:t> </a:t>
            </a:r>
            <a:endParaRPr sz="1400" b="0" i="0" u="none" strike="noStrike" cap="none">
              <a:solidFill>
                <a:srgbClr val="000000"/>
              </a:solidFill>
              <a:latin typeface="Arial"/>
              <a:ea typeface="Arial"/>
              <a:cs typeface="Arial"/>
              <a:sym typeface="Arial"/>
            </a:endParaRPr>
          </a:p>
          <a:p>
            <a:pPr marL="158750" marR="0" lvl="0" indent="0" algn="l" rtl="0">
              <a:lnSpc>
                <a:spcPct val="150000"/>
              </a:lnSpc>
              <a:spcBef>
                <a:spcPts val="0"/>
              </a:spcBef>
              <a:spcAft>
                <a:spcPts val="0"/>
              </a:spcAft>
              <a:buClr>
                <a:srgbClr val="000000"/>
              </a:buClr>
              <a:buSzPts val="2000"/>
              <a:buFont typeface="Arial"/>
              <a:buNone/>
            </a:pPr>
            <a:r>
              <a:rPr lang="en-PH" sz="2000" b="0" i="0" u="sng" strike="noStrike" cap="none">
                <a:solidFill>
                  <a:srgbClr val="1155CC"/>
                </a:solidFill>
                <a:latin typeface="Poppins"/>
                <a:ea typeface="Poppins"/>
                <a:cs typeface="Poppins"/>
                <a:sym typeface="Poppins"/>
                <a:hlinkClick r:id="rId11">
                  <a:extLst>
                    <a:ext uri="{A12FA001-AC4F-418D-AE19-62706E023703}">
                      <ahyp:hlinkClr xmlns:ahyp="http://schemas.microsoft.com/office/drawing/2018/hyperlinkcolor" val="tx"/>
                    </a:ext>
                  </a:extLst>
                </a:hlinkClick>
              </a:rPr>
              <a:t>SONG 3</a:t>
            </a:r>
            <a:r>
              <a:rPr lang="en-PH" sz="2000" b="0" i="0" u="none" strike="noStrike" cap="none">
                <a:solidFill>
                  <a:srgbClr val="000000"/>
                </a:solidFill>
                <a:latin typeface="Poppins"/>
                <a:ea typeface="Poppins"/>
                <a:cs typeface="Poppins"/>
                <a:sym typeface="Poppins"/>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pic>
        <p:nvPicPr>
          <p:cNvPr id="288" name="Google Shape;288;p23"/>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289" name="Google Shape;289;p23"/>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Let’s talk!</a:t>
            </a:r>
            <a:endParaRPr sz="5800" b="0" i="0" u="none" strike="noStrike" cap="none">
              <a:solidFill>
                <a:schemeClr val="lt1"/>
              </a:solidFill>
              <a:latin typeface="Chewy"/>
              <a:ea typeface="Chewy"/>
              <a:cs typeface="Chewy"/>
              <a:sym typeface="Chewy"/>
            </a:endParaRPr>
          </a:p>
        </p:txBody>
      </p:sp>
      <p:pic>
        <p:nvPicPr>
          <p:cNvPr id="290" name="Google Shape;290;p23"/>
          <p:cNvPicPr preferRelativeResize="0"/>
          <p:nvPr/>
        </p:nvPicPr>
        <p:blipFill rotWithShape="1">
          <a:blip r:embed="rId4">
            <a:alphaModFix/>
          </a:blip>
          <a:srcRect r="40447" b="35222"/>
          <a:stretch/>
        </p:blipFill>
        <p:spPr>
          <a:xfrm rot="10800000" flipH="1">
            <a:off x="7920498" y="-701"/>
            <a:ext cx="1223526" cy="1217128"/>
          </a:xfrm>
          <a:prstGeom prst="rect">
            <a:avLst/>
          </a:prstGeom>
          <a:noFill/>
          <a:ln>
            <a:noFill/>
          </a:ln>
        </p:spPr>
      </p:pic>
      <p:pic>
        <p:nvPicPr>
          <p:cNvPr id="291" name="Google Shape;291;p23"/>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pic>
        <p:nvPicPr>
          <p:cNvPr id="292" name="Google Shape;292;p23"/>
          <p:cNvPicPr preferRelativeResize="0"/>
          <p:nvPr/>
        </p:nvPicPr>
        <p:blipFill rotWithShape="1">
          <a:blip r:embed="rId6">
            <a:alphaModFix/>
          </a:blip>
          <a:srcRect l="18103" t="13163" r="-5014"/>
          <a:stretch/>
        </p:blipFill>
        <p:spPr>
          <a:xfrm rot="10800000">
            <a:off x="7741134" y="3610621"/>
            <a:ext cx="1403613" cy="1532877"/>
          </a:xfrm>
          <a:prstGeom prst="rect">
            <a:avLst/>
          </a:prstGeom>
          <a:noFill/>
          <a:ln>
            <a:noFill/>
          </a:ln>
        </p:spPr>
      </p:pic>
      <p:sp>
        <p:nvSpPr>
          <p:cNvPr id="293" name="Google Shape;293;p23"/>
          <p:cNvSpPr txBox="1"/>
          <p:nvPr/>
        </p:nvSpPr>
        <p:spPr>
          <a:xfrm>
            <a:off x="812879" y="1835864"/>
            <a:ext cx="7677702" cy="1846629"/>
          </a:xfrm>
          <a:prstGeom prst="rect">
            <a:avLst/>
          </a:prstGeom>
          <a:noFill/>
          <a:ln>
            <a:noFill/>
          </a:ln>
        </p:spPr>
        <p:txBody>
          <a:bodyPr spcFirstLastPara="1" wrap="square" lIns="91425" tIns="91425" rIns="91425" bIns="91425" anchor="t" anchorCtr="0">
            <a:spAutoFit/>
          </a:bodyPr>
          <a:lstStyle/>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Which of the songs matches your current emotions? And why?</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How did the songs affect your mood? Did it change? </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Did the songs help you identify your emotions? How?</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pic>
        <p:nvPicPr>
          <p:cNvPr id="298" name="Google Shape;298;p24"/>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299" name="Google Shape;299;p24"/>
          <p:cNvSpPr/>
          <p:nvPr/>
        </p:nvSpPr>
        <p:spPr>
          <a:xfrm>
            <a:off x="1010235" y="1626223"/>
            <a:ext cx="7123530" cy="2721188"/>
          </a:xfrm>
          <a:prstGeom prst="roundRect">
            <a:avLst>
              <a:gd name="adj" fmla="val 8559"/>
            </a:avLst>
          </a:prstGeom>
          <a:solidFill>
            <a:srgbClr val="FCBD6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00" name="Google Shape;300;p24"/>
          <p:cNvPicPr preferRelativeResize="0"/>
          <p:nvPr/>
        </p:nvPicPr>
        <p:blipFill rotWithShape="1">
          <a:blip r:embed="rId4">
            <a:alphaModFix/>
          </a:blip>
          <a:srcRect l="16712" t="16949" r="-5464" b="-1694"/>
          <a:stretch/>
        </p:blipFill>
        <p:spPr>
          <a:xfrm rot="-5400000">
            <a:off x="45325" y="3505675"/>
            <a:ext cx="1597325" cy="1663875"/>
          </a:xfrm>
          <a:prstGeom prst="rect">
            <a:avLst/>
          </a:prstGeom>
          <a:noFill/>
          <a:ln>
            <a:noFill/>
          </a:ln>
        </p:spPr>
      </p:pic>
      <p:pic>
        <p:nvPicPr>
          <p:cNvPr id="301" name="Google Shape;301;p24"/>
          <p:cNvPicPr preferRelativeResize="0"/>
          <p:nvPr/>
        </p:nvPicPr>
        <p:blipFill rotWithShape="1">
          <a:blip r:embed="rId5">
            <a:alphaModFix/>
          </a:blip>
          <a:srcRect t="9305" r="18018"/>
          <a:stretch/>
        </p:blipFill>
        <p:spPr>
          <a:xfrm>
            <a:off x="7886800" y="0"/>
            <a:ext cx="1257225" cy="1398601"/>
          </a:xfrm>
          <a:prstGeom prst="rect">
            <a:avLst/>
          </a:prstGeom>
          <a:noFill/>
          <a:ln>
            <a:noFill/>
          </a:ln>
        </p:spPr>
      </p:pic>
      <p:sp>
        <p:nvSpPr>
          <p:cNvPr id="302" name="Google Shape;302;p24"/>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Remember</a:t>
            </a:r>
            <a:endParaRPr sz="5800" b="0" i="0" u="none" strike="noStrike" cap="none">
              <a:solidFill>
                <a:schemeClr val="lt1"/>
              </a:solidFill>
              <a:latin typeface="Chewy"/>
              <a:ea typeface="Chewy"/>
              <a:cs typeface="Chewy"/>
              <a:sym typeface="Chewy"/>
            </a:endParaRPr>
          </a:p>
        </p:txBody>
      </p:sp>
      <p:sp>
        <p:nvSpPr>
          <p:cNvPr id="303" name="Google Shape;303;p24"/>
          <p:cNvSpPr txBox="1"/>
          <p:nvPr/>
        </p:nvSpPr>
        <p:spPr>
          <a:xfrm>
            <a:off x="1378394" y="1800510"/>
            <a:ext cx="6547631" cy="2077462"/>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rgbClr val="000000"/>
                </a:solidFill>
                <a:latin typeface="Poppins"/>
                <a:ea typeface="Poppins"/>
                <a:cs typeface="Poppins"/>
                <a:sym typeface="Poppins"/>
              </a:rPr>
              <a:t>Identifying and naming your emotions can help you choose how and when to express them.</a:t>
            </a:r>
            <a:endParaRPr sz="1400" b="0" i="0" u="none" strike="noStrike" cap="none">
              <a:solidFill>
                <a:srgbClr val="000000"/>
              </a:solidFill>
              <a:latin typeface="Arial"/>
              <a:ea typeface="Arial"/>
              <a:cs typeface="Arial"/>
              <a:sym typeface="Arial"/>
            </a:endParaRPr>
          </a:p>
          <a:p>
            <a:pPr marL="285750" marR="0" lvl="0" indent="-222250" algn="l" rtl="0">
              <a:lnSpc>
                <a:spcPct val="150000"/>
              </a:lnSpc>
              <a:spcBef>
                <a:spcPts val="0"/>
              </a:spcBef>
              <a:spcAft>
                <a:spcPts val="0"/>
              </a:spcAft>
              <a:buClr>
                <a:srgbClr val="000000"/>
              </a:buClr>
              <a:buSzPts val="1000"/>
              <a:buFont typeface="Arial"/>
              <a:buNone/>
            </a:pPr>
            <a:endParaRPr sz="1000" b="0" i="0" u="none" strike="noStrike" cap="none">
              <a:solidFill>
                <a:srgbClr val="000000"/>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rgbClr val="000000"/>
                </a:solidFill>
                <a:latin typeface="Poppins"/>
                <a:ea typeface="Poppins"/>
                <a:cs typeface="Poppins"/>
                <a:sym typeface="Poppins"/>
              </a:rPr>
              <a:t>You can manage how you react to challenging situations if you are able to identify your emotions.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pic>
        <p:nvPicPr>
          <p:cNvPr id="308" name="Google Shape;308;p25"/>
          <p:cNvPicPr preferRelativeResize="0"/>
          <p:nvPr/>
        </p:nvPicPr>
        <p:blipFill rotWithShape="1">
          <a:blip r:embed="rId3">
            <a:alphaModFix/>
          </a:blip>
          <a:srcRect/>
          <a:stretch/>
        </p:blipFill>
        <p:spPr>
          <a:xfrm>
            <a:off x="0" y="0"/>
            <a:ext cx="9144003" cy="5143496"/>
          </a:xfrm>
          <a:prstGeom prst="rect">
            <a:avLst/>
          </a:prstGeom>
          <a:noFill/>
          <a:ln>
            <a:noFill/>
          </a:ln>
        </p:spPr>
      </p:pic>
      <p:pic>
        <p:nvPicPr>
          <p:cNvPr id="309" name="Google Shape;309;p25"/>
          <p:cNvPicPr preferRelativeResize="0"/>
          <p:nvPr/>
        </p:nvPicPr>
        <p:blipFill rotWithShape="1">
          <a:blip r:embed="rId4">
            <a:alphaModFix/>
          </a:blip>
          <a:srcRect l="7106" b="24511"/>
          <a:stretch/>
        </p:blipFill>
        <p:spPr>
          <a:xfrm>
            <a:off x="0" y="1209200"/>
            <a:ext cx="2761050" cy="3934300"/>
          </a:xfrm>
          <a:prstGeom prst="rect">
            <a:avLst/>
          </a:prstGeom>
          <a:noFill/>
          <a:ln>
            <a:noFill/>
          </a:ln>
        </p:spPr>
      </p:pic>
      <p:sp>
        <p:nvSpPr>
          <p:cNvPr id="310" name="Google Shape;310;p25"/>
          <p:cNvSpPr txBox="1"/>
          <p:nvPr/>
        </p:nvSpPr>
        <p:spPr>
          <a:xfrm>
            <a:off x="3056125" y="311833"/>
            <a:ext cx="5576700" cy="923330"/>
          </a:xfrm>
          <a:prstGeom prst="rect">
            <a:avLst/>
          </a:prstGeom>
          <a:noFill/>
          <a:ln>
            <a:noFill/>
          </a:ln>
          <a:effectLst>
            <a:outerShdw dist="57150" dir="1200000" algn="bl" rotWithShape="0">
              <a:srgbClr val="EE5C61"/>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PH" sz="6000" b="0" i="0" u="none" strike="noStrike" cap="none">
                <a:solidFill>
                  <a:schemeClr val="lt1"/>
                </a:solidFill>
                <a:latin typeface="Chewy"/>
                <a:ea typeface="Chewy"/>
                <a:cs typeface="Chewy"/>
                <a:sym typeface="Chewy"/>
              </a:rPr>
              <a:t>Let’s take action!</a:t>
            </a:r>
            <a:endParaRPr sz="6000" b="0" i="0" u="none" strike="noStrike" cap="none">
              <a:solidFill>
                <a:schemeClr val="lt1"/>
              </a:solidFill>
              <a:latin typeface="Chewy"/>
              <a:ea typeface="Chewy"/>
              <a:cs typeface="Chewy"/>
              <a:sym typeface="Chewy"/>
            </a:endParaRPr>
          </a:p>
        </p:txBody>
      </p:sp>
      <p:pic>
        <p:nvPicPr>
          <p:cNvPr id="311" name="Google Shape;311;p25"/>
          <p:cNvPicPr preferRelativeResize="0"/>
          <p:nvPr/>
        </p:nvPicPr>
        <p:blipFill rotWithShape="1">
          <a:blip r:embed="rId5">
            <a:alphaModFix/>
          </a:blip>
          <a:srcRect r="32304"/>
          <a:stretch/>
        </p:blipFill>
        <p:spPr>
          <a:xfrm rot="5400000" flipH="1">
            <a:off x="571434" y="-204639"/>
            <a:ext cx="1069551" cy="1478824"/>
          </a:xfrm>
          <a:prstGeom prst="rect">
            <a:avLst/>
          </a:prstGeom>
          <a:noFill/>
          <a:ln>
            <a:noFill/>
          </a:ln>
        </p:spPr>
      </p:pic>
      <p:sp>
        <p:nvSpPr>
          <p:cNvPr id="312" name="Google Shape;312;p25"/>
          <p:cNvSpPr/>
          <p:nvPr/>
        </p:nvSpPr>
        <p:spPr>
          <a:xfrm>
            <a:off x="2777092" y="1331751"/>
            <a:ext cx="6110233" cy="3531999"/>
          </a:xfrm>
          <a:prstGeom prst="roundRect">
            <a:avLst>
              <a:gd name="adj" fmla="val 8559"/>
            </a:avLst>
          </a:prstGeom>
          <a:solidFill>
            <a:srgbClr val="F16A5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13" name="Google Shape;313;p25"/>
          <p:cNvSpPr txBox="1"/>
          <p:nvPr/>
        </p:nvSpPr>
        <p:spPr>
          <a:xfrm>
            <a:off x="2889386" y="1542406"/>
            <a:ext cx="6014886" cy="3139291"/>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800"/>
              <a:buFont typeface="Arial"/>
              <a:buChar char="•"/>
            </a:pPr>
            <a:r>
              <a:rPr lang="en-PH" sz="1800" b="1" i="0" u="none" strike="noStrike" cap="none">
                <a:solidFill>
                  <a:schemeClr val="lt1"/>
                </a:solidFill>
                <a:latin typeface="Poppins"/>
                <a:ea typeface="Poppins"/>
                <a:cs typeface="Poppins"/>
                <a:sym typeface="Poppins"/>
              </a:rPr>
              <a:t>Take a break and listen to your favorite songs</a:t>
            </a:r>
            <a:r>
              <a:rPr lang="en-PH" sz="1800" b="0" i="0" u="none" strike="noStrike" cap="none">
                <a:solidFill>
                  <a:schemeClr val="lt1"/>
                </a:solidFill>
                <a:latin typeface="Poppins"/>
                <a:ea typeface="Poppins"/>
                <a:cs typeface="Poppins"/>
                <a:sym typeface="Poppins"/>
              </a:rPr>
              <a:t> when emotions become overwhelming. </a:t>
            </a:r>
            <a:endParaRPr sz="1400" b="0" i="0" u="none" strike="noStrike" cap="none">
              <a:solidFill>
                <a:srgbClr val="000000"/>
              </a:solidFill>
              <a:latin typeface="Arial"/>
              <a:ea typeface="Arial"/>
              <a:cs typeface="Arial"/>
              <a:sym typeface="Arial"/>
            </a:endParaRPr>
          </a:p>
          <a:p>
            <a:pPr marL="285750" marR="0" lvl="0" indent="-222250" algn="l" rtl="0">
              <a:lnSpc>
                <a:spcPct val="150000"/>
              </a:lnSpc>
              <a:spcBef>
                <a:spcPts val="0"/>
              </a:spcBef>
              <a:spcAft>
                <a:spcPts val="0"/>
              </a:spcAft>
              <a:buClr>
                <a:srgbClr val="000000"/>
              </a:buClr>
              <a:buSzPts val="1000"/>
              <a:buFont typeface="Arial"/>
              <a:buNone/>
            </a:pPr>
            <a:endParaRPr sz="1000" b="0" i="0" u="none" strike="noStrike" cap="none">
              <a:solidFill>
                <a:schemeClr val="lt1"/>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Go to page 4 of the mental health booklet to learn more about understanding your emotions.</a:t>
            </a:r>
            <a:endParaRPr sz="1400" b="0" i="0" u="none" strike="noStrike" cap="none">
              <a:solidFill>
                <a:srgbClr val="000000"/>
              </a:solidFill>
              <a:latin typeface="Arial"/>
              <a:ea typeface="Arial"/>
              <a:cs typeface="Arial"/>
              <a:sym typeface="Arial"/>
            </a:endParaRPr>
          </a:p>
          <a:p>
            <a:pPr marL="285750" marR="0" lvl="0" indent="-222250" algn="l" rtl="0">
              <a:lnSpc>
                <a:spcPct val="150000"/>
              </a:lnSpc>
              <a:spcBef>
                <a:spcPts val="0"/>
              </a:spcBef>
              <a:spcAft>
                <a:spcPts val="0"/>
              </a:spcAft>
              <a:buClr>
                <a:srgbClr val="000000"/>
              </a:buClr>
              <a:buSzPts val="1000"/>
              <a:buFont typeface="Arial"/>
              <a:buNone/>
            </a:pPr>
            <a:endParaRPr sz="1000" b="0" i="0" u="none" strike="noStrike" cap="none">
              <a:solidFill>
                <a:schemeClr val="lt1"/>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Check out </a:t>
            </a:r>
            <a:r>
              <a:rPr lang="en-PH" sz="1800" b="0" i="0" u="sng" strike="noStrike" cap="none">
                <a:solidFill>
                  <a:schemeClr val="lt1"/>
                </a:solidFill>
                <a:latin typeface="Poppins"/>
                <a:ea typeface="Poppins"/>
                <a:cs typeface="Poppins"/>
                <a:sym typeface="Poppins"/>
                <a:hlinkClick r:id="rId6">
                  <a:extLst>
                    <a:ext uri="{A12FA001-AC4F-418D-AE19-62706E023703}">
                      <ahyp:hlinkClr xmlns:ahyp="http://schemas.microsoft.com/office/drawing/2018/hyperlinkcolor" val="tx"/>
                    </a:ext>
                  </a:extLst>
                </a:hlinkClick>
              </a:rPr>
              <a:t>https://malayaako.ph/</a:t>
            </a:r>
            <a:r>
              <a:rPr lang="en-PH" sz="1800" b="0" i="0" u="none" strike="noStrike" cap="none">
                <a:solidFill>
                  <a:schemeClr val="lt1"/>
                </a:solidFill>
                <a:latin typeface="Poppins"/>
                <a:ea typeface="Poppins"/>
                <a:cs typeface="Poppins"/>
                <a:sym typeface="Poppins"/>
              </a:rPr>
              <a:t> for more resources on mental health.</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26"/>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319" name="Google Shape;319;p26"/>
          <p:cNvSpPr txBox="1"/>
          <p:nvPr/>
        </p:nvSpPr>
        <p:spPr>
          <a:xfrm>
            <a:off x="1344900" y="1943047"/>
            <a:ext cx="6454200" cy="1000274"/>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chemeClr val="lt1"/>
                </a:solidFill>
                <a:latin typeface="Chewy"/>
                <a:ea typeface="Chewy"/>
                <a:cs typeface="Chewy"/>
                <a:sym typeface="Chewy"/>
              </a:rPr>
              <a:t>Stigma</a:t>
            </a:r>
            <a:endParaRPr sz="6500" b="0" i="0" u="none" strike="noStrike" cap="none">
              <a:solidFill>
                <a:schemeClr val="lt1"/>
              </a:solidFill>
              <a:latin typeface="Chewy"/>
              <a:ea typeface="Chewy"/>
              <a:cs typeface="Chewy"/>
              <a:sym typeface="Chewy"/>
            </a:endParaRPr>
          </a:p>
        </p:txBody>
      </p:sp>
      <p:pic>
        <p:nvPicPr>
          <p:cNvPr id="320" name="Google Shape;320;p26"/>
          <p:cNvPicPr preferRelativeResize="0"/>
          <p:nvPr/>
        </p:nvPicPr>
        <p:blipFill rotWithShape="1">
          <a:blip r:embed="rId4">
            <a:alphaModFix/>
          </a:blip>
          <a:srcRect r="32304"/>
          <a:stretch/>
        </p:blipFill>
        <p:spPr>
          <a:xfrm rot="10800000">
            <a:off x="0" y="132295"/>
            <a:ext cx="1069551" cy="1478824"/>
          </a:xfrm>
          <a:prstGeom prst="rect">
            <a:avLst/>
          </a:prstGeom>
          <a:noFill/>
          <a:ln>
            <a:noFill/>
          </a:ln>
        </p:spPr>
      </p:pic>
      <p:pic>
        <p:nvPicPr>
          <p:cNvPr id="321" name="Google Shape;321;p26"/>
          <p:cNvPicPr preferRelativeResize="0"/>
          <p:nvPr/>
        </p:nvPicPr>
        <p:blipFill rotWithShape="1">
          <a:blip r:embed="rId5">
            <a:alphaModFix/>
          </a:blip>
          <a:srcRect l="16712" t="16949" r="-5464" b="-1694"/>
          <a:stretch/>
        </p:blipFill>
        <p:spPr>
          <a:xfrm rot="-5400000">
            <a:off x="41773" y="3679753"/>
            <a:ext cx="1426799" cy="1486244"/>
          </a:xfrm>
          <a:prstGeom prst="rect">
            <a:avLst/>
          </a:prstGeom>
          <a:noFill/>
          <a:ln>
            <a:noFill/>
          </a:ln>
        </p:spPr>
      </p:pic>
      <p:pic>
        <p:nvPicPr>
          <p:cNvPr id="322" name="Google Shape;322;p26"/>
          <p:cNvPicPr preferRelativeResize="0"/>
          <p:nvPr/>
        </p:nvPicPr>
        <p:blipFill rotWithShape="1">
          <a:blip r:embed="rId6">
            <a:alphaModFix/>
          </a:blip>
          <a:srcRect t="9305" r="18018"/>
          <a:stretch/>
        </p:blipFill>
        <p:spPr>
          <a:xfrm>
            <a:off x="7469436" y="0"/>
            <a:ext cx="1674589" cy="1743415"/>
          </a:xfrm>
          <a:prstGeom prst="rect">
            <a:avLst/>
          </a:prstGeom>
          <a:noFill/>
          <a:ln>
            <a:noFill/>
          </a:ln>
        </p:spPr>
      </p:pic>
      <p:pic>
        <p:nvPicPr>
          <p:cNvPr id="323" name="Google Shape;323;p26"/>
          <p:cNvPicPr preferRelativeResize="0"/>
          <p:nvPr/>
        </p:nvPicPr>
        <p:blipFill rotWithShape="1">
          <a:blip r:embed="rId7">
            <a:alphaModFix/>
          </a:blip>
          <a:srcRect/>
          <a:stretch/>
        </p:blipFill>
        <p:spPr>
          <a:xfrm>
            <a:off x="7629625" y="3744900"/>
            <a:ext cx="1257224" cy="150583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pic>
        <p:nvPicPr>
          <p:cNvPr id="328" name="Google Shape;328;p27" title="MH Video3 (Stigma) -Draft2.mp4">
            <a:hlinkClick r:id="rId3"/>
          </p:cNvPr>
          <p:cNvPicPr preferRelativeResize="0"/>
          <p:nvPr/>
        </p:nvPicPr>
        <p:blipFill rotWithShape="1">
          <a:blip r:embed="rId4">
            <a:alphaModFix/>
          </a:blip>
          <a:srcRect/>
          <a:stretch/>
        </p:blipFill>
        <p:spPr>
          <a:xfrm>
            <a:off x="0" y="0"/>
            <a:ext cx="9143990" cy="5143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fade">
                                      <p:cBhvr>
                                        <p:cTn id="7" dur="10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p28"/>
          <p:cNvPicPr preferRelativeResize="0"/>
          <p:nvPr/>
        </p:nvPicPr>
        <p:blipFill rotWithShape="1">
          <a:blip r:embed="rId3">
            <a:alphaModFix/>
          </a:blip>
          <a:srcRect/>
          <a:stretch/>
        </p:blipFill>
        <p:spPr>
          <a:xfrm>
            <a:off x="0" y="0"/>
            <a:ext cx="9144018" cy="5143501"/>
          </a:xfrm>
          <a:prstGeom prst="rect">
            <a:avLst/>
          </a:prstGeom>
          <a:noFill/>
          <a:ln>
            <a:noFill/>
          </a:ln>
        </p:spPr>
      </p:pic>
      <p:grpSp>
        <p:nvGrpSpPr>
          <p:cNvPr id="334" name="Google Shape;334;p28"/>
          <p:cNvGrpSpPr/>
          <p:nvPr/>
        </p:nvGrpSpPr>
        <p:grpSpPr>
          <a:xfrm>
            <a:off x="4738038" y="502035"/>
            <a:ext cx="2830262" cy="369332"/>
            <a:chOff x="127816" y="1698902"/>
            <a:chExt cx="3565460" cy="433337"/>
          </a:xfrm>
        </p:grpSpPr>
        <p:sp>
          <p:nvSpPr>
            <p:cNvPr id="335" name="Google Shape;335;p28"/>
            <p:cNvSpPr/>
            <p:nvPr/>
          </p:nvSpPr>
          <p:spPr>
            <a:xfrm>
              <a:off x="127816" y="1718713"/>
              <a:ext cx="3565460" cy="391800"/>
            </a:xfrm>
            <a:prstGeom prst="roundRect">
              <a:avLst>
                <a:gd name="adj" fmla="val 16667"/>
              </a:avLst>
            </a:prstGeom>
            <a:solidFill>
              <a:srgbClr val="F0B35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36" name="Google Shape;336;p28"/>
            <p:cNvSpPr txBox="1"/>
            <p:nvPr/>
          </p:nvSpPr>
          <p:spPr>
            <a:xfrm>
              <a:off x="307482" y="1698902"/>
              <a:ext cx="3385790" cy="433337"/>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Listen to understand</a:t>
              </a:r>
              <a:endParaRPr sz="2400" b="0" i="0" u="none" strike="noStrike" cap="none">
                <a:solidFill>
                  <a:schemeClr val="lt1"/>
                </a:solidFill>
                <a:latin typeface="Chewy"/>
                <a:ea typeface="Chewy"/>
                <a:cs typeface="Chewy"/>
                <a:sym typeface="Chewy"/>
              </a:endParaRPr>
            </a:p>
          </p:txBody>
        </p:sp>
      </p:grpSp>
      <p:sp>
        <p:nvSpPr>
          <p:cNvPr id="337" name="Google Shape;337;p28"/>
          <p:cNvSpPr/>
          <p:nvPr/>
        </p:nvSpPr>
        <p:spPr>
          <a:xfrm>
            <a:off x="4250424" y="356666"/>
            <a:ext cx="618900" cy="618900"/>
          </a:xfrm>
          <a:prstGeom prst="ellipse">
            <a:avLst/>
          </a:prstGeom>
          <a:solidFill>
            <a:srgbClr val="F0B35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38" name="Google Shape;338;p28"/>
          <p:cNvSpPr/>
          <p:nvPr/>
        </p:nvSpPr>
        <p:spPr>
          <a:xfrm>
            <a:off x="4395784" y="499994"/>
            <a:ext cx="328200" cy="328200"/>
          </a:xfrm>
          <a:prstGeom prst="hear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grpSp>
        <p:nvGrpSpPr>
          <p:cNvPr id="339" name="Google Shape;339;p28"/>
          <p:cNvGrpSpPr/>
          <p:nvPr/>
        </p:nvGrpSpPr>
        <p:grpSpPr>
          <a:xfrm>
            <a:off x="4738038" y="1414769"/>
            <a:ext cx="3792646" cy="369332"/>
            <a:chOff x="127816" y="1698898"/>
            <a:chExt cx="4777837" cy="433336"/>
          </a:xfrm>
        </p:grpSpPr>
        <p:sp>
          <p:nvSpPr>
            <p:cNvPr id="340" name="Google Shape;340;p28"/>
            <p:cNvSpPr/>
            <p:nvPr/>
          </p:nvSpPr>
          <p:spPr>
            <a:xfrm>
              <a:off x="127816" y="1716669"/>
              <a:ext cx="4777837" cy="391800"/>
            </a:xfrm>
            <a:prstGeom prst="roundRect">
              <a:avLst>
                <a:gd name="adj" fmla="val 16667"/>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41" name="Google Shape;341;p28"/>
            <p:cNvSpPr txBox="1"/>
            <p:nvPr/>
          </p:nvSpPr>
          <p:spPr>
            <a:xfrm>
              <a:off x="307482" y="1698898"/>
              <a:ext cx="4471740" cy="433336"/>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Ask if they want some advice</a:t>
              </a:r>
              <a:endParaRPr sz="2400" b="0" i="0" u="none" strike="noStrike" cap="none">
                <a:solidFill>
                  <a:schemeClr val="lt1"/>
                </a:solidFill>
                <a:latin typeface="Chewy"/>
                <a:ea typeface="Chewy"/>
                <a:cs typeface="Chewy"/>
                <a:sym typeface="Chewy"/>
              </a:endParaRPr>
            </a:p>
          </p:txBody>
        </p:sp>
      </p:grpSp>
      <p:sp>
        <p:nvSpPr>
          <p:cNvPr id="342" name="Google Shape;342;p28"/>
          <p:cNvSpPr/>
          <p:nvPr/>
        </p:nvSpPr>
        <p:spPr>
          <a:xfrm>
            <a:off x="4250424" y="1269400"/>
            <a:ext cx="618900" cy="618900"/>
          </a:xfrm>
          <a:prstGeom prst="ellipse">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43" name="Google Shape;343;p28"/>
          <p:cNvSpPr/>
          <p:nvPr/>
        </p:nvSpPr>
        <p:spPr>
          <a:xfrm>
            <a:off x="4395784" y="1412728"/>
            <a:ext cx="328200" cy="328200"/>
          </a:xfrm>
          <a:prstGeom prst="hear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grpSp>
        <p:nvGrpSpPr>
          <p:cNvPr id="344" name="Google Shape;344;p28"/>
          <p:cNvGrpSpPr/>
          <p:nvPr/>
        </p:nvGrpSpPr>
        <p:grpSpPr>
          <a:xfrm>
            <a:off x="4738037" y="2326476"/>
            <a:ext cx="2534865" cy="369332"/>
            <a:chOff x="127815" y="1698898"/>
            <a:chExt cx="3193331" cy="433336"/>
          </a:xfrm>
        </p:grpSpPr>
        <p:sp>
          <p:nvSpPr>
            <p:cNvPr id="345" name="Google Shape;345;p28"/>
            <p:cNvSpPr/>
            <p:nvPr/>
          </p:nvSpPr>
          <p:spPr>
            <a:xfrm>
              <a:off x="127815" y="1719840"/>
              <a:ext cx="3193331" cy="391800"/>
            </a:xfrm>
            <a:prstGeom prst="roundRect">
              <a:avLst>
                <a:gd name="adj" fmla="val 16667"/>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46" name="Google Shape;346;p28"/>
            <p:cNvSpPr txBox="1"/>
            <p:nvPr/>
          </p:nvSpPr>
          <p:spPr>
            <a:xfrm>
              <a:off x="307484" y="1698898"/>
              <a:ext cx="2999384" cy="433336"/>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Offer to talk again</a:t>
              </a:r>
              <a:endParaRPr sz="2400" b="0" i="0" u="none" strike="noStrike" cap="none">
                <a:solidFill>
                  <a:schemeClr val="lt1"/>
                </a:solidFill>
                <a:latin typeface="Chewy"/>
                <a:ea typeface="Chewy"/>
                <a:cs typeface="Chewy"/>
                <a:sym typeface="Chewy"/>
              </a:endParaRPr>
            </a:p>
          </p:txBody>
        </p:sp>
      </p:grpSp>
      <p:sp>
        <p:nvSpPr>
          <p:cNvPr id="347" name="Google Shape;347;p28"/>
          <p:cNvSpPr/>
          <p:nvPr/>
        </p:nvSpPr>
        <p:spPr>
          <a:xfrm>
            <a:off x="4250424" y="2181107"/>
            <a:ext cx="618900" cy="618900"/>
          </a:xfrm>
          <a:prstGeom prst="ellipse">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48" name="Google Shape;348;p28"/>
          <p:cNvSpPr/>
          <p:nvPr/>
        </p:nvSpPr>
        <p:spPr>
          <a:xfrm>
            <a:off x="4395784" y="2324435"/>
            <a:ext cx="328200" cy="328200"/>
          </a:xfrm>
          <a:prstGeom prst="hear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grpSp>
        <p:nvGrpSpPr>
          <p:cNvPr id="349" name="Google Shape;349;p28"/>
          <p:cNvGrpSpPr/>
          <p:nvPr/>
        </p:nvGrpSpPr>
        <p:grpSpPr>
          <a:xfrm>
            <a:off x="4730600" y="3294181"/>
            <a:ext cx="2830260" cy="369332"/>
            <a:chOff x="127815" y="1698898"/>
            <a:chExt cx="3565458" cy="433336"/>
          </a:xfrm>
        </p:grpSpPr>
        <p:sp>
          <p:nvSpPr>
            <p:cNvPr id="350" name="Google Shape;350;p28"/>
            <p:cNvSpPr/>
            <p:nvPr/>
          </p:nvSpPr>
          <p:spPr>
            <a:xfrm>
              <a:off x="127815" y="1706757"/>
              <a:ext cx="3385791" cy="391800"/>
            </a:xfrm>
            <a:prstGeom prst="roundRect">
              <a:avLst>
                <a:gd name="adj" fmla="val 16667"/>
              </a:avLst>
            </a:prstGeom>
            <a:solidFill>
              <a:srgbClr val="5EA2CD"/>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51" name="Google Shape;351;p28"/>
            <p:cNvSpPr txBox="1"/>
            <p:nvPr/>
          </p:nvSpPr>
          <p:spPr>
            <a:xfrm>
              <a:off x="307482" y="1698898"/>
              <a:ext cx="3385791" cy="433336"/>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Keep it confidential</a:t>
              </a:r>
              <a:endParaRPr sz="2400" b="0" i="0" u="none" strike="noStrike" cap="none">
                <a:solidFill>
                  <a:schemeClr val="lt1"/>
                </a:solidFill>
                <a:latin typeface="Chewy"/>
                <a:ea typeface="Chewy"/>
                <a:cs typeface="Chewy"/>
                <a:sym typeface="Chewy"/>
              </a:endParaRPr>
            </a:p>
          </p:txBody>
        </p:sp>
      </p:grpSp>
      <p:sp>
        <p:nvSpPr>
          <p:cNvPr id="352" name="Google Shape;352;p28"/>
          <p:cNvSpPr/>
          <p:nvPr/>
        </p:nvSpPr>
        <p:spPr>
          <a:xfrm>
            <a:off x="4242987" y="3148812"/>
            <a:ext cx="618900" cy="618900"/>
          </a:xfrm>
          <a:prstGeom prst="ellipse">
            <a:avLst/>
          </a:prstGeom>
          <a:solidFill>
            <a:srgbClr val="5EA2CD"/>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53" name="Google Shape;353;p28"/>
          <p:cNvSpPr/>
          <p:nvPr/>
        </p:nvSpPr>
        <p:spPr>
          <a:xfrm>
            <a:off x="4388347" y="3292140"/>
            <a:ext cx="328200" cy="328200"/>
          </a:xfrm>
          <a:prstGeom prst="hear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54" name="Google Shape;354;p28"/>
          <p:cNvSpPr txBox="1"/>
          <p:nvPr/>
        </p:nvSpPr>
        <p:spPr>
          <a:xfrm>
            <a:off x="433975" y="1767750"/>
            <a:ext cx="3478500" cy="1608000"/>
          </a:xfrm>
          <a:prstGeom prst="rect">
            <a:avLst/>
          </a:prstGeom>
          <a:noFill/>
          <a:ln>
            <a:noFill/>
          </a:ln>
          <a:effectLst>
            <a:outerShdw dist="57150" dir="1200000" algn="bl" rotWithShape="0">
              <a:srgbClr val="EE5C61"/>
            </a:outerShdw>
          </a:effectLst>
        </p:spPr>
        <p:txBody>
          <a:bodyPr spcFirstLastPara="1" wrap="square" lIns="0" tIns="0" rIns="0" bIns="0" anchor="ctr" anchorCtr="0">
            <a:noAutofit/>
          </a:bodyPr>
          <a:lstStyle/>
          <a:p>
            <a:pPr marL="0" marR="0" lvl="0" indent="0" algn="l" rtl="0">
              <a:lnSpc>
                <a:spcPct val="80000"/>
              </a:lnSpc>
              <a:spcBef>
                <a:spcPts val="0"/>
              </a:spcBef>
              <a:spcAft>
                <a:spcPts val="0"/>
              </a:spcAft>
              <a:buClr>
                <a:srgbClr val="000000"/>
              </a:buClr>
              <a:buSzPts val="4400"/>
              <a:buFont typeface="Arial"/>
              <a:buNone/>
            </a:pPr>
            <a:r>
              <a:rPr lang="en-PH" sz="4400" b="0" i="0" u="none" strike="noStrike" cap="none">
                <a:solidFill>
                  <a:schemeClr val="lt1"/>
                </a:solidFill>
                <a:latin typeface="Chewy"/>
                <a:ea typeface="Chewy"/>
                <a:cs typeface="Chewy"/>
                <a:sym typeface="Chewy"/>
              </a:rPr>
              <a:t>When talking </a:t>
            </a:r>
            <a:br>
              <a:rPr lang="en-PH" sz="4400" b="0" i="0" u="none" strike="noStrike" cap="none">
                <a:solidFill>
                  <a:schemeClr val="lt1"/>
                </a:solidFill>
                <a:latin typeface="Chewy"/>
                <a:ea typeface="Chewy"/>
                <a:cs typeface="Chewy"/>
                <a:sym typeface="Chewy"/>
              </a:rPr>
            </a:br>
            <a:r>
              <a:rPr lang="en-PH" sz="4400" b="0" i="0" u="none" strike="noStrike" cap="none">
                <a:solidFill>
                  <a:schemeClr val="lt1"/>
                </a:solidFill>
                <a:latin typeface="Chewy"/>
                <a:ea typeface="Chewy"/>
                <a:cs typeface="Chewy"/>
                <a:sym typeface="Chewy"/>
              </a:rPr>
              <a:t>to someone about their mental health…</a:t>
            </a:r>
            <a:endParaRPr sz="4400" b="0" i="0" u="none" strike="noStrike" cap="none">
              <a:solidFill>
                <a:schemeClr val="lt1"/>
              </a:solidFill>
              <a:latin typeface="Chewy"/>
              <a:ea typeface="Chewy"/>
              <a:cs typeface="Chewy"/>
              <a:sym typeface="Chewy"/>
            </a:endParaRPr>
          </a:p>
        </p:txBody>
      </p:sp>
      <p:pic>
        <p:nvPicPr>
          <p:cNvPr id="355" name="Google Shape;355;p28"/>
          <p:cNvPicPr preferRelativeResize="0"/>
          <p:nvPr/>
        </p:nvPicPr>
        <p:blipFill rotWithShape="1">
          <a:blip r:embed="rId4">
            <a:alphaModFix/>
          </a:blip>
          <a:srcRect l="35913" t="41789"/>
          <a:stretch/>
        </p:blipFill>
        <p:spPr>
          <a:xfrm>
            <a:off x="0" y="0"/>
            <a:ext cx="1221626" cy="1284152"/>
          </a:xfrm>
          <a:prstGeom prst="rect">
            <a:avLst/>
          </a:prstGeom>
          <a:noFill/>
          <a:ln>
            <a:noFill/>
          </a:ln>
        </p:spPr>
      </p:pic>
      <p:pic>
        <p:nvPicPr>
          <p:cNvPr id="356" name="Google Shape;356;p28"/>
          <p:cNvPicPr preferRelativeResize="0"/>
          <p:nvPr/>
        </p:nvPicPr>
        <p:blipFill rotWithShape="1">
          <a:blip r:embed="rId5">
            <a:alphaModFix/>
          </a:blip>
          <a:srcRect l="36163" b="38759"/>
          <a:stretch/>
        </p:blipFill>
        <p:spPr>
          <a:xfrm>
            <a:off x="0" y="4021798"/>
            <a:ext cx="1143650" cy="1121702"/>
          </a:xfrm>
          <a:prstGeom prst="rect">
            <a:avLst/>
          </a:prstGeom>
          <a:noFill/>
          <a:ln>
            <a:noFill/>
          </a:ln>
        </p:spPr>
      </p:pic>
      <p:pic>
        <p:nvPicPr>
          <p:cNvPr id="357" name="Google Shape;357;p28"/>
          <p:cNvPicPr preferRelativeResize="0"/>
          <p:nvPr/>
        </p:nvPicPr>
        <p:blipFill rotWithShape="1">
          <a:blip r:embed="rId6">
            <a:alphaModFix/>
          </a:blip>
          <a:srcRect/>
          <a:stretch/>
        </p:blipFill>
        <p:spPr>
          <a:xfrm>
            <a:off x="888850" y="3859352"/>
            <a:ext cx="877501" cy="1088025"/>
          </a:xfrm>
          <a:prstGeom prst="rect">
            <a:avLst/>
          </a:prstGeom>
          <a:noFill/>
          <a:ln>
            <a:noFill/>
          </a:ln>
        </p:spPr>
      </p:pic>
      <p:grpSp>
        <p:nvGrpSpPr>
          <p:cNvPr id="358" name="Google Shape;358;p28"/>
          <p:cNvGrpSpPr/>
          <p:nvPr/>
        </p:nvGrpSpPr>
        <p:grpSpPr>
          <a:xfrm>
            <a:off x="4738038" y="4200299"/>
            <a:ext cx="3881856" cy="369332"/>
            <a:chOff x="127816" y="1698902"/>
            <a:chExt cx="4890219" cy="433337"/>
          </a:xfrm>
        </p:grpSpPr>
        <p:sp>
          <p:nvSpPr>
            <p:cNvPr id="359" name="Google Shape;359;p28"/>
            <p:cNvSpPr/>
            <p:nvPr/>
          </p:nvSpPr>
          <p:spPr>
            <a:xfrm>
              <a:off x="127816" y="1718713"/>
              <a:ext cx="4890219" cy="391800"/>
            </a:xfrm>
            <a:prstGeom prst="roundRect">
              <a:avLst>
                <a:gd name="adj" fmla="val 16667"/>
              </a:avLst>
            </a:prstGeom>
            <a:solidFill>
              <a:srgbClr val="F0B35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60" name="Google Shape;360;p28"/>
            <p:cNvSpPr txBox="1"/>
            <p:nvPr/>
          </p:nvSpPr>
          <p:spPr>
            <a:xfrm>
              <a:off x="307482" y="1698902"/>
              <a:ext cx="4598169" cy="433337"/>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Tell a trusted adult, if needed</a:t>
              </a:r>
              <a:endParaRPr sz="2400" b="0" i="0" u="none" strike="noStrike" cap="none">
                <a:solidFill>
                  <a:schemeClr val="lt1"/>
                </a:solidFill>
                <a:latin typeface="Chewy"/>
                <a:ea typeface="Chewy"/>
                <a:cs typeface="Chewy"/>
                <a:sym typeface="Chewy"/>
              </a:endParaRPr>
            </a:p>
          </p:txBody>
        </p:sp>
      </p:grpSp>
      <p:sp>
        <p:nvSpPr>
          <p:cNvPr id="361" name="Google Shape;361;p28"/>
          <p:cNvSpPr/>
          <p:nvPr/>
        </p:nvSpPr>
        <p:spPr>
          <a:xfrm>
            <a:off x="4250424" y="4054930"/>
            <a:ext cx="618900" cy="618900"/>
          </a:xfrm>
          <a:prstGeom prst="ellipse">
            <a:avLst/>
          </a:prstGeom>
          <a:solidFill>
            <a:srgbClr val="F0B35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362" name="Google Shape;362;p28"/>
          <p:cNvSpPr/>
          <p:nvPr/>
        </p:nvSpPr>
        <p:spPr>
          <a:xfrm>
            <a:off x="4395784" y="4198258"/>
            <a:ext cx="328200" cy="328200"/>
          </a:xfrm>
          <a:prstGeom prst="heart">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7" name="Google Shape;367;p29"/>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368" name="Google Shape;368;p29"/>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What happens next?</a:t>
            </a:r>
            <a:endParaRPr sz="5800" b="0" i="0" u="none" strike="noStrike" cap="none">
              <a:solidFill>
                <a:schemeClr val="lt1"/>
              </a:solidFill>
              <a:latin typeface="Chewy"/>
              <a:ea typeface="Chewy"/>
              <a:cs typeface="Chewy"/>
              <a:sym typeface="Chewy"/>
            </a:endParaRPr>
          </a:p>
        </p:txBody>
      </p:sp>
      <p:pic>
        <p:nvPicPr>
          <p:cNvPr id="369" name="Google Shape;369;p29"/>
          <p:cNvPicPr preferRelativeResize="0"/>
          <p:nvPr/>
        </p:nvPicPr>
        <p:blipFill rotWithShape="1">
          <a:blip r:embed="rId4">
            <a:alphaModFix/>
          </a:blip>
          <a:srcRect r="40447" b="35222"/>
          <a:stretch/>
        </p:blipFill>
        <p:spPr>
          <a:xfrm rot="10800000" flipH="1">
            <a:off x="7920498" y="-701"/>
            <a:ext cx="1223526" cy="1217128"/>
          </a:xfrm>
          <a:prstGeom prst="rect">
            <a:avLst/>
          </a:prstGeom>
          <a:noFill/>
          <a:ln>
            <a:noFill/>
          </a:ln>
        </p:spPr>
      </p:pic>
      <p:pic>
        <p:nvPicPr>
          <p:cNvPr id="370" name="Google Shape;370;p29"/>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pic>
        <p:nvPicPr>
          <p:cNvPr id="371" name="Google Shape;371;p29"/>
          <p:cNvPicPr preferRelativeResize="0"/>
          <p:nvPr/>
        </p:nvPicPr>
        <p:blipFill rotWithShape="1">
          <a:blip r:embed="rId6">
            <a:alphaModFix/>
          </a:blip>
          <a:srcRect l="18103" t="13163" r="-5014"/>
          <a:stretch/>
        </p:blipFill>
        <p:spPr>
          <a:xfrm rot="10800000">
            <a:off x="7741134" y="3610621"/>
            <a:ext cx="1403613" cy="1532877"/>
          </a:xfrm>
          <a:prstGeom prst="rect">
            <a:avLst/>
          </a:prstGeom>
          <a:noFill/>
          <a:ln>
            <a:noFill/>
          </a:ln>
        </p:spPr>
      </p:pic>
      <p:grpSp>
        <p:nvGrpSpPr>
          <p:cNvPr id="372" name="Google Shape;372;p29"/>
          <p:cNvGrpSpPr/>
          <p:nvPr/>
        </p:nvGrpSpPr>
        <p:grpSpPr>
          <a:xfrm>
            <a:off x="2169108" y="1444324"/>
            <a:ext cx="4805783" cy="3375301"/>
            <a:chOff x="1650587" y="1277646"/>
            <a:chExt cx="4805783" cy="3375301"/>
          </a:xfrm>
        </p:grpSpPr>
        <p:sp>
          <p:nvSpPr>
            <p:cNvPr id="373" name="Google Shape;373;p29"/>
            <p:cNvSpPr/>
            <p:nvPr/>
          </p:nvSpPr>
          <p:spPr>
            <a:xfrm>
              <a:off x="1650587" y="1277646"/>
              <a:ext cx="2974636" cy="3375301"/>
            </a:xfrm>
            <a:custGeom>
              <a:avLst/>
              <a:gdLst/>
              <a:ahLst/>
              <a:cxnLst/>
              <a:rect l="l" t="t" r="r" b="b"/>
              <a:pathLst>
                <a:path w="3621024" h="4114800" extrusionOk="0">
                  <a:moveTo>
                    <a:pt x="0" y="0"/>
                  </a:moveTo>
                  <a:lnTo>
                    <a:pt x="3621024" y="0"/>
                  </a:lnTo>
                  <a:lnTo>
                    <a:pt x="3621024" y="4114800"/>
                  </a:lnTo>
                  <a:lnTo>
                    <a:pt x="0" y="4114800"/>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29"/>
            <p:cNvSpPr/>
            <p:nvPr/>
          </p:nvSpPr>
          <p:spPr>
            <a:xfrm>
              <a:off x="4284994" y="1277646"/>
              <a:ext cx="2171376" cy="3375301"/>
            </a:xfrm>
            <a:custGeom>
              <a:avLst/>
              <a:gdLst/>
              <a:ahLst/>
              <a:cxnLst/>
              <a:rect l="l" t="t" r="r" b="b"/>
              <a:pathLst>
                <a:path w="3621024" h="4114800" extrusionOk="0">
                  <a:moveTo>
                    <a:pt x="0" y="0"/>
                  </a:moveTo>
                  <a:lnTo>
                    <a:pt x="3621024" y="0"/>
                  </a:lnTo>
                  <a:lnTo>
                    <a:pt x="3621024" y="4114800"/>
                  </a:lnTo>
                  <a:lnTo>
                    <a:pt x="0" y="4114800"/>
                  </a:lnTo>
                  <a:lnTo>
                    <a:pt x="0" y="0"/>
                  </a:lnTo>
                  <a:close/>
                </a:path>
              </a:pathLst>
            </a:custGeom>
            <a:blipFill rotWithShape="1">
              <a:blip r:embed="rId7">
                <a:alphaModFix/>
              </a:blip>
              <a:stretch>
                <a:fillRect l="-36986"/>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75" name="Google Shape;375;p29"/>
          <p:cNvSpPr txBox="1"/>
          <p:nvPr/>
        </p:nvSpPr>
        <p:spPr>
          <a:xfrm>
            <a:off x="2429636" y="2533627"/>
            <a:ext cx="4284728" cy="1815882"/>
          </a:xfrm>
          <a:prstGeom prst="rect">
            <a:avLst/>
          </a:prstGeom>
          <a:noFill/>
          <a:ln>
            <a:noFill/>
          </a:ln>
        </p:spPr>
        <p:txBody>
          <a:bodyPr spcFirstLastPara="1" wrap="square" lIns="91425" tIns="45700" rIns="91425" bIns="45700" anchor="t" anchorCtr="0">
            <a:spAutoFit/>
          </a:bodyPr>
          <a:lstStyle/>
          <a:p>
            <a:pPr marL="158750" marR="0" lvl="0" indent="0" algn="l" rtl="0">
              <a:lnSpc>
                <a:spcPct val="100000"/>
              </a:lnSpc>
              <a:spcBef>
                <a:spcPts val="0"/>
              </a:spcBef>
              <a:spcAft>
                <a:spcPts val="0"/>
              </a:spcAft>
              <a:buClr>
                <a:srgbClr val="000000"/>
              </a:buClr>
              <a:buSzPts val="1400"/>
              <a:buFont typeface="Arial"/>
              <a:buNone/>
            </a:pPr>
            <a:r>
              <a:rPr lang="en-PH" sz="1400" b="0" i="1" u="none" strike="noStrike" cap="none">
                <a:solidFill>
                  <a:srgbClr val="1C1C1C"/>
                </a:solidFill>
                <a:latin typeface="Poppins"/>
                <a:ea typeface="Poppins"/>
                <a:cs typeface="Poppins"/>
                <a:sym typeface="Poppins"/>
              </a:rPr>
              <a:t>Kyle is a teenager who is struggling with daily activities. He feels unmotivated to do things he used to enjoy, like drawing and hanging out with his friends. </a:t>
            </a:r>
            <a:r>
              <a:rPr lang="en-PH" sz="1400" b="0" i="1" u="none" strike="noStrike" cap="none">
                <a:solidFill>
                  <a:srgbClr val="000000"/>
                </a:solidFill>
                <a:latin typeface="Poppins"/>
                <a:ea typeface="Poppins"/>
                <a:cs typeface="Poppins"/>
                <a:sym typeface="Poppins"/>
              </a:rPr>
              <a:t>He would like to ask for help but worries that others won’t understand him and might even judge him.</a:t>
            </a:r>
            <a:endParaRPr sz="1400" b="0" i="0" u="none" strike="noStrike" cap="none">
              <a:solidFill>
                <a:srgbClr val="000000"/>
              </a:solidFill>
              <a:latin typeface="Poppins"/>
              <a:ea typeface="Poppins"/>
              <a:cs typeface="Poppins"/>
              <a:sym typeface="Poppins"/>
            </a:endParaRPr>
          </a:p>
          <a:p>
            <a:pPr marL="158750" marR="0" lvl="0" indent="0" algn="l" rtl="0">
              <a:lnSpc>
                <a:spcPct val="100000"/>
              </a:lnSpc>
              <a:spcBef>
                <a:spcPts val="0"/>
              </a:spcBef>
              <a:spcAft>
                <a:spcPts val="0"/>
              </a:spcAft>
              <a:buClr>
                <a:srgbClr val="000000"/>
              </a:buClr>
              <a:buSzPts val="1400"/>
              <a:buFont typeface="Arial"/>
              <a:buNone/>
            </a:pPr>
            <a:br>
              <a:rPr lang="en-PH" sz="1400" b="0" i="0" u="none" strike="noStrike" cap="none">
                <a:solidFill>
                  <a:srgbClr val="000000"/>
                </a:solidFill>
                <a:latin typeface="Poppins"/>
                <a:ea typeface="Poppins"/>
                <a:cs typeface="Poppins"/>
                <a:sym typeface="Poppins"/>
              </a:rPr>
            </a:br>
            <a:r>
              <a:rPr lang="en-PH" sz="1400" b="0" i="0" u="none" strike="noStrike" cap="none">
                <a:solidFill>
                  <a:srgbClr val="000000"/>
                </a:solidFill>
                <a:latin typeface="Poppins"/>
                <a:ea typeface="Poppins"/>
                <a:cs typeface="Poppins"/>
                <a:sym typeface="Poppins"/>
              </a:rPr>
              <a:t>What happens next?</a:t>
            </a:r>
            <a:endParaRPr sz="1400" b="0" i="0" u="none" strike="noStrike" cap="none">
              <a:solidFill>
                <a:srgbClr val="000000"/>
              </a:solidFill>
              <a:latin typeface="Poppins"/>
              <a:ea typeface="Poppins"/>
              <a:cs typeface="Poppins"/>
              <a:sym typeface="Poppi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pic>
        <p:nvPicPr>
          <p:cNvPr id="80" name="Google Shape;80;p3"/>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81" name="Google Shape;81;p3"/>
          <p:cNvSpPr txBox="1"/>
          <p:nvPr/>
        </p:nvSpPr>
        <p:spPr>
          <a:xfrm>
            <a:off x="391464" y="1126350"/>
            <a:ext cx="3155100" cy="2586000"/>
          </a:xfrm>
          <a:prstGeom prst="rect">
            <a:avLst/>
          </a:prstGeom>
          <a:noFill/>
          <a:ln>
            <a:noFill/>
          </a:ln>
          <a:effectLst>
            <a:outerShdw dist="66675" dir="1200000" algn="bl" rotWithShape="0">
              <a:srgbClr val="EE5C61"/>
            </a:outerShdw>
          </a:effectLst>
        </p:spPr>
        <p:txBody>
          <a:bodyPr spcFirstLastPara="1" wrap="square" lIns="0" tIns="0" rIns="0" bIns="0" anchor="ctr" anchorCtr="0">
            <a:noAutofit/>
          </a:bodyPr>
          <a:lstStyle/>
          <a:p>
            <a:pPr marL="0" marR="0" lvl="0" indent="0" algn="l" rtl="0">
              <a:lnSpc>
                <a:spcPct val="80000"/>
              </a:lnSpc>
              <a:spcBef>
                <a:spcPts val="0"/>
              </a:spcBef>
              <a:spcAft>
                <a:spcPts val="0"/>
              </a:spcAft>
              <a:buClr>
                <a:srgbClr val="000000"/>
              </a:buClr>
              <a:buSzPts val="7300"/>
              <a:buFont typeface="Arial"/>
              <a:buNone/>
            </a:pPr>
            <a:r>
              <a:rPr lang="en-PH" sz="7300" b="0" i="0" u="none" strike="noStrike" cap="none">
                <a:solidFill>
                  <a:schemeClr val="lt1"/>
                </a:solidFill>
                <a:latin typeface="Chewy"/>
                <a:ea typeface="Chewy"/>
                <a:cs typeface="Chewy"/>
                <a:sym typeface="Chewy"/>
              </a:rPr>
              <a:t>Modules</a:t>
            </a:r>
            <a:endParaRPr sz="7300" b="0" i="0" u="none" strike="noStrike" cap="none">
              <a:solidFill>
                <a:schemeClr val="lt1"/>
              </a:solidFill>
              <a:latin typeface="Chewy"/>
              <a:ea typeface="Chewy"/>
              <a:cs typeface="Chewy"/>
              <a:sym typeface="Chewy"/>
            </a:endParaRPr>
          </a:p>
        </p:txBody>
      </p:sp>
      <p:grpSp>
        <p:nvGrpSpPr>
          <p:cNvPr id="82" name="Google Shape;82;p3"/>
          <p:cNvGrpSpPr/>
          <p:nvPr/>
        </p:nvGrpSpPr>
        <p:grpSpPr>
          <a:xfrm>
            <a:off x="3778529" y="388333"/>
            <a:ext cx="2687280" cy="430887"/>
            <a:chOff x="319550" y="1698875"/>
            <a:chExt cx="2033138" cy="430887"/>
          </a:xfrm>
        </p:grpSpPr>
        <p:sp>
          <p:nvSpPr>
            <p:cNvPr id="83" name="Google Shape;83;p3"/>
            <p:cNvSpPr/>
            <p:nvPr/>
          </p:nvSpPr>
          <p:spPr>
            <a:xfrm>
              <a:off x="319550" y="1715122"/>
              <a:ext cx="1618094" cy="365599"/>
            </a:xfrm>
            <a:prstGeom prst="roundRect">
              <a:avLst>
                <a:gd name="adj" fmla="val 16667"/>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p3"/>
            <p:cNvSpPr txBox="1"/>
            <p:nvPr/>
          </p:nvSpPr>
          <p:spPr>
            <a:xfrm>
              <a:off x="367100" y="1698875"/>
              <a:ext cx="1985588" cy="430887"/>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PH" sz="2800" b="0" i="0" u="none" strike="noStrike" cap="none">
                  <a:solidFill>
                    <a:schemeClr val="lt1"/>
                  </a:solidFill>
                  <a:latin typeface="Chewy"/>
                  <a:ea typeface="Chewy"/>
                  <a:cs typeface="Chewy"/>
                  <a:sym typeface="Chewy"/>
                </a:rPr>
                <a:t>Mental Health</a:t>
              </a:r>
              <a:endParaRPr sz="2800" b="0" i="0" u="none" strike="noStrike" cap="none">
                <a:solidFill>
                  <a:schemeClr val="lt1"/>
                </a:solidFill>
                <a:latin typeface="Chewy"/>
                <a:ea typeface="Chewy"/>
                <a:cs typeface="Chewy"/>
                <a:sym typeface="Chewy"/>
              </a:endParaRPr>
            </a:p>
          </p:txBody>
        </p:sp>
      </p:grpSp>
      <p:grpSp>
        <p:nvGrpSpPr>
          <p:cNvPr id="85" name="Google Shape;85;p3"/>
          <p:cNvGrpSpPr/>
          <p:nvPr/>
        </p:nvGrpSpPr>
        <p:grpSpPr>
          <a:xfrm>
            <a:off x="3778529" y="787855"/>
            <a:ext cx="4394763" cy="485487"/>
            <a:chOff x="503900" y="2108250"/>
            <a:chExt cx="4394763" cy="485487"/>
          </a:xfrm>
        </p:grpSpPr>
        <p:sp>
          <p:nvSpPr>
            <p:cNvPr id="86" name="Google Shape;86;p3"/>
            <p:cNvSpPr/>
            <p:nvPr/>
          </p:nvSpPr>
          <p:spPr>
            <a:xfrm>
              <a:off x="503900" y="2235300"/>
              <a:ext cx="161400" cy="161400"/>
            </a:xfrm>
            <a:prstGeom prst="ellipse">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Arial"/>
                <a:ea typeface="Arial"/>
                <a:cs typeface="Arial"/>
                <a:sym typeface="Arial"/>
              </a:endParaRPr>
            </a:p>
          </p:txBody>
        </p:sp>
        <p:sp>
          <p:nvSpPr>
            <p:cNvPr id="87" name="Google Shape;87;p3"/>
            <p:cNvSpPr txBox="1"/>
            <p:nvPr/>
          </p:nvSpPr>
          <p:spPr>
            <a:xfrm>
              <a:off x="763698" y="2108250"/>
              <a:ext cx="4134965" cy="485487"/>
            </a:xfrm>
            <a:prstGeom prst="rect">
              <a:avLst/>
            </a:prstGeom>
            <a:noFill/>
            <a:ln>
              <a:noFill/>
            </a:ln>
          </p:spPr>
          <p:txBody>
            <a:bodyPr spcFirstLastPara="1" wrap="square" lIns="90000" tIns="91425" rIns="91425" bIns="91425" anchor="t" anchorCtr="0">
              <a:spAutoFit/>
            </a:bodyPr>
            <a:lstStyle/>
            <a:p>
              <a:pPr marL="0" marR="0" lvl="0" indent="0" algn="l" rtl="0">
                <a:lnSpc>
                  <a:spcPct val="115000"/>
                </a:lnSpc>
                <a:spcBef>
                  <a:spcPts val="0"/>
                </a:spcBef>
                <a:spcAft>
                  <a:spcPts val="0"/>
                </a:spcAft>
                <a:buClr>
                  <a:srgbClr val="000000"/>
                </a:buClr>
                <a:buSzPts val="1700"/>
                <a:buFont typeface="Arial"/>
                <a:buNone/>
              </a:pPr>
              <a:r>
                <a:rPr lang="en-PH" sz="1700" b="0" i="0" u="none" strike="noStrike" cap="none">
                  <a:solidFill>
                    <a:schemeClr val="lt1"/>
                  </a:solidFill>
                  <a:latin typeface="Poppins"/>
                  <a:ea typeface="Poppins"/>
                  <a:cs typeface="Poppins"/>
                  <a:sym typeface="Poppins"/>
                </a:rPr>
                <a:t>Introduction to Mental Health</a:t>
              </a:r>
              <a:endParaRPr sz="1700" b="0" i="0" u="none" strike="noStrike" cap="none">
                <a:solidFill>
                  <a:schemeClr val="lt1"/>
                </a:solidFill>
                <a:latin typeface="Poppins"/>
                <a:ea typeface="Poppins"/>
                <a:cs typeface="Poppins"/>
                <a:sym typeface="Poppins"/>
              </a:endParaRPr>
            </a:p>
          </p:txBody>
        </p:sp>
      </p:grpSp>
      <p:grpSp>
        <p:nvGrpSpPr>
          <p:cNvPr id="88" name="Google Shape;88;p3"/>
          <p:cNvGrpSpPr/>
          <p:nvPr/>
        </p:nvGrpSpPr>
        <p:grpSpPr>
          <a:xfrm>
            <a:off x="3778529" y="1113904"/>
            <a:ext cx="3717070" cy="485487"/>
            <a:chOff x="503900" y="2108250"/>
            <a:chExt cx="3717070" cy="485487"/>
          </a:xfrm>
        </p:grpSpPr>
        <p:sp>
          <p:nvSpPr>
            <p:cNvPr id="89" name="Google Shape;89;p3"/>
            <p:cNvSpPr/>
            <p:nvPr/>
          </p:nvSpPr>
          <p:spPr>
            <a:xfrm>
              <a:off x="503900" y="2235300"/>
              <a:ext cx="161400" cy="161400"/>
            </a:xfrm>
            <a:prstGeom prst="ellipse">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Arial"/>
                <a:ea typeface="Arial"/>
                <a:cs typeface="Arial"/>
                <a:sym typeface="Arial"/>
              </a:endParaRPr>
            </a:p>
          </p:txBody>
        </p:sp>
        <p:sp>
          <p:nvSpPr>
            <p:cNvPr id="90" name="Google Shape;90;p3"/>
            <p:cNvSpPr txBox="1"/>
            <p:nvPr/>
          </p:nvSpPr>
          <p:spPr>
            <a:xfrm>
              <a:off x="763700" y="2108250"/>
              <a:ext cx="3457270" cy="485487"/>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700"/>
                <a:buFont typeface="Arial"/>
                <a:buNone/>
              </a:pPr>
              <a:r>
                <a:rPr lang="en-PH" sz="1700" b="0" i="0" u="none" strike="noStrike" cap="none">
                  <a:solidFill>
                    <a:schemeClr val="lt1"/>
                  </a:solidFill>
                  <a:latin typeface="Poppins"/>
                  <a:ea typeface="Poppins"/>
                  <a:cs typeface="Poppins"/>
                  <a:sym typeface="Poppins"/>
                </a:rPr>
                <a:t>The Mental Health Continuum</a:t>
              </a:r>
              <a:endParaRPr sz="1700" b="0" i="0" u="none" strike="noStrike" cap="none">
                <a:solidFill>
                  <a:schemeClr val="lt1"/>
                </a:solidFill>
                <a:latin typeface="Poppins"/>
                <a:ea typeface="Poppins"/>
                <a:cs typeface="Poppins"/>
                <a:sym typeface="Poppins"/>
              </a:endParaRPr>
            </a:p>
          </p:txBody>
        </p:sp>
      </p:grpSp>
      <p:grpSp>
        <p:nvGrpSpPr>
          <p:cNvPr id="91" name="Google Shape;91;p3"/>
          <p:cNvGrpSpPr/>
          <p:nvPr/>
        </p:nvGrpSpPr>
        <p:grpSpPr>
          <a:xfrm>
            <a:off x="3778529" y="1439953"/>
            <a:ext cx="3717070" cy="485487"/>
            <a:chOff x="503900" y="1859550"/>
            <a:chExt cx="3717070" cy="485487"/>
          </a:xfrm>
        </p:grpSpPr>
        <p:sp>
          <p:nvSpPr>
            <p:cNvPr id="92" name="Google Shape;92;p3"/>
            <p:cNvSpPr/>
            <p:nvPr/>
          </p:nvSpPr>
          <p:spPr>
            <a:xfrm>
              <a:off x="503900" y="1986600"/>
              <a:ext cx="161400" cy="161400"/>
            </a:xfrm>
            <a:prstGeom prst="ellipse">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Arial"/>
                <a:ea typeface="Arial"/>
                <a:cs typeface="Arial"/>
                <a:sym typeface="Arial"/>
              </a:endParaRPr>
            </a:p>
          </p:txBody>
        </p:sp>
        <p:sp>
          <p:nvSpPr>
            <p:cNvPr id="93" name="Google Shape;93;p3"/>
            <p:cNvSpPr txBox="1"/>
            <p:nvPr/>
          </p:nvSpPr>
          <p:spPr>
            <a:xfrm>
              <a:off x="763700" y="1859550"/>
              <a:ext cx="3457270" cy="485487"/>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700"/>
                <a:buFont typeface="Arial"/>
                <a:buNone/>
              </a:pPr>
              <a:r>
                <a:rPr lang="en-PH" sz="1700" b="0" i="0" u="none" strike="noStrike" cap="none">
                  <a:solidFill>
                    <a:schemeClr val="lt1"/>
                  </a:solidFill>
                  <a:latin typeface="Poppins"/>
                  <a:ea typeface="Poppins"/>
                  <a:cs typeface="Poppins"/>
                  <a:sym typeface="Poppins"/>
                </a:rPr>
                <a:t>Understanding Emotions</a:t>
              </a:r>
              <a:endParaRPr sz="1700" b="0" i="0" u="none" strike="noStrike" cap="none">
                <a:solidFill>
                  <a:schemeClr val="lt1"/>
                </a:solidFill>
                <a:latin typeface="Poppins"/>
                <a:ea typeface="Poppins"/>
                <a:cs typeface="Poppins"/>
                <a:sym typeface="Poppins"/>
              </a:endParaRPr>
            </a:p>
          </p:txBody>
        </p:sp>
      </p:grpSp>
      <p:sp>
        <p:nvSpPr>
          <p:cNvPr id="94" name="Google Shape;94;p3"/>
          <p:cNvSpPr txBox="1"/>
          <p:nvPr/>
        </p:nvSpPr>
        <p:spPr>
          <a:xfrm>
            <a:off x="4038328" y="3590556"/>
            <a:ext cx="4845429" cy="485487"/>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700"/>
              <a:buFont typeface="Arial"/>
              <a:buNone/>
            </a:pPr>
            <a:r>
              <a:rPr lang="en-PH" sz="1700" b="0" i="0" u="none" strike="noStrike" cap="none">
                <a:solidFill>
                  <a:schemeClr val="lt1"/>
                </a:solidFill>
                <a:latin typeface="Poppins"/>
                <a:ea typeface="Poppins"/>
                <a:cs typeface="Poppins"/>
                <a:sym typeface="Poppins"/>
              </a:rPr>
              <a:t>Learnings from the COVID-19 Pandemic</a:t>
            </a:r>
            <a:endParaRPr sz="1700" b="0" i="0" u="none" strike="noStrike" cap="none">
              <a:solidFill>
                <a:schemeClr val="lt1"/>
              </a:solidFill>
              <a:latin typeface="Poppins"/>
              <a:ea typeface="Poppins"/>
              <a:cs typeface="Poppins"/>
              <a:sym typeface="Poppins"/>
            </a:endParaRPr>
          </a:p>
        </p:txBody>
      </p:sp>
      <p:sp>
        <p:nvSpPr>
          <p:cNvPr id="95" name="Google Shape;95;p3"/>
          <p:cNvSpPr txBox="1"/>
          <p:nvPr/>
        </p:nvSpPr>
        <p:spPr>
          <a:xfrm>
            <a:off x="4038328" y="3932904"/>
            <a:ext cx="4858058" cy="485487"/>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700"/>
              <a:buFont typeface="Arial"/>
              <a:buNone/>
            </a:pPr>
            <a:r>
              <a:rPr lang="en-PH" sz="1700" b="0" i="0" u="none" strike="noStrike" cap="none">
                <a:solidFill>
                  <a:schemeClr val="lt1"/>
                </a:solidFill>
                <a:latin typeface="Poppins"/>
                <a:ea typeface="Poppins"/>
                <a:cs typeface="Poppins"/>
                <a:sym typeface="Poppins"/>
              </a:rPr>
              <a:t>Preventing Diseases through Vaccination</a:t>
            </a:r>
            <a:endParaRPr sz="1700" b="0" i="0" u="none" strike="noStrike" cap="none">
              <a:solidFill>
                <a:schemeClr val="lt1"/>
              </a:solidFill>
              <a:latin typeface="Poppins"/>
              <a:ea typeface="Poppins"/>
              <a:cs typeface="Poppins"/>
              <a:sym typeface="Poppins"/>
            </a:endParaRPr>
          </a:p>
        </p:txBody>
      </p:sp>
      <p:sp>
        <p:nvSpPr>
          <p:cNvPr id="96" name="Google Shape;96;p3"/>
          <p:cNvSpPr txBox="1"/>
          <p:nvPr/>
        </p:nvSpPr>
        <p:spPr>
          <a:xfrm>
            <a:off x="4038329" y="4287444"/>
            <a:ext cx="2604462" cy="485487"/>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700"/>
              <a:buFont typeface="Arial"/>
              <a:buNone/>
            </a:pPr>
            <a:r>
              <a:rPr lang="en-PH" sz="1700" b="0" i="0" u="none" strike="noStrike" cap="none">
                <a:solidFill>
                  <a:schemeClr val="lt1"/>
                </a:solidFill>
                <a:latin typeface="Poppins"/>
                <a:ea typeface="Poppins"/>
                <a:cs typeface="Poppins"/>
                <a:sym typeface="Poppins"/>
              </a:rPr>
              <a:t>False Information </a:t>
            </a:r>
            <a:endParaRPr sz="1700" b="0" i="0" u="none" strike="noStrike" cap="none">
              <a:solidFill>
                <a:schemeClr val="lt1"/>
              </a:solidFill>
              <a:latin typeface="Poppins"/>
              <a:ea typeface="Poppins"/>
              <a:cs typeface="Poppins"/>
              <a:sym typeface="Poppins"/>
            </a:endParaRPr>
          </a:p>
        </p:txBody>
      </p:sp>
      <p:pic>
        <p:nvPicPr>
          <p:cNvPr id="97" name="Google Shape;97;p3"/>
          <p:cNvPicPr preferRelativeResize="0"/>
          <p:nvPr/>
        </p:nvPicPr>
        <p:blipFill rotWithShape="1">
          <a:blip r:embed="rId4">
            <a:alphaModFix/>
          </a:blip>
          <a:srcRect r="40447" b="35222"/>
          <a:stretch/>
        </p:blipFill>
        <p:spPr>
          <a:xfrm flipH="1">
            <a:off x="0" y="3984375"/>
            <a:ext cx="1157475" cy="1159124"/>
          </a:xfrm>
          <a:prstGeom prst="rect">
            <a:avLst/>
          </a:prstGeom>
          <a:noFill/>
          <a:ln>
            <a:noFill/>
          </a:ln>
        </p:spPr>
      </p:pic>
      <p:pic>
        <p:nvPicPr>
          <p:cNvPr id="98" name="Google Shape;98;p3"/>
          <p:cNvPicPr preferRelativeResize="0"/>
          <p:nvPr/>
        </p:nvPicPr>
        <p:blipFill rotWithShape="1">
          <a:blip r:embed="rId5">
            <a:alphaModFix/>
          </a:blip>
          <a:srcRect/>
          <a:stretch/>
        </p:blipFill>
        <p:spPr>
          <a:xfrm>
            <a:off x="1361225" y="0"/>
            <a:ext cx="1328797" cy="646350"/>
          </a:xfrm>
          <a:prstGeom prst="rect">
            <a:avLst/>
          </a:prstGeom>
          <a:noFill/>
          <a:ln>
            <a:noFill/>
          </a:ln>
        </p:spPr>
      </p:pic>
      <p:pic>
        <p:nvPicPr>
          <p:cNvPr id="99" name="Google Shape;99;p3"/>
          <p:cNvPicPr preferRelativeResize="0"/>
          <p:nvPr/>
        </p:nvPicPr>
        <p:blipFill rotWithShape="1">
          <a:blip r:embed="rId6">
            <a:alphaModFix/>
          </a:blip>
          <a:srcRect/>
          <a:stretch/>
        </p:blipFill>
        <p:spPr>
          <a:xfrm>
            <a:off x="2267553" y="3579547"/>
            <a:ext cx="891175" cy="1104951"/>
          </a:xfrm>
          <a:prstGeom prst="rect">
            <a:avLst/>
          </a:prstGeom>
          <a:noFill/>
          <a:ln>
            <a:noFill/>
          </a:ln>
        </p:spPr>
      </p:pic>
      <p:grpSp>
        <p:nvGrpSpPr>
          <p:cNvPr id="100" name="Google Shape;100;p3"/>
          <p:cNvGrpSpPr/>
          <p:nvPr/>
        </p:nvGrpSpPr>
        <p:grpSpPr>
          <a:xfrm>
            <a:off x="3778519" y="1781744"/>
            <a:ext cx="3717070" cy="485487"/>
            <a:chOff x="503900" y="1859550"/>
            <a:chExt cx="3717070" cy="485487"/>
          </a:xfrm>
        </p:grpSpPr>
        <p:sp>
          <p:nvSpPr>
            <p:cNvPr id="101" name="Google Shape;101;p3"/>
            <p:cNvSpPr/>
            <p:nvPr/>
          </p:nvSpPr>
          <p:spPr>
            <a:xfrm>
              <a:off x="503900" y="1986600"/>
              <a:ext cx="161400" cy="161400"/>
            </a:xfrm>
            <a:prstGeom prst="ellipse">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Arial"/>
                <a:ea typeface="Arial"/>
                <a:cs typeface="Arial"/>
                <a:sym typeface="Arial"/>
              </a:endParaRPr>
            </a:p>
          </p:txBody>
        </p:sp>
        <p:sp>
          <p:nvSpPr>
            <p:cNvPr id="102" name="Google Shape;102;p3"/>
            <p:cNvSpPr txBox="1"/>
            <p:nvPr/>
          </p:nvSpPr>
          <p:spPr>
            <a:xfrm>
              <a:off x="763700" y="1859550"/>
              <a:ext cx="3457270" cy="485487"/>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700"/>
                <a:buFont typeface="Arial"/>
                <a:buNone/>
              </a:pPr>
              <a:r>
                <a:rPr lang="en-PH" sz="1700" b="0" i="0" u="none" strike="noStrike" cap="none">
                  <a:solidFill>
                    <a:schemeClr val="lt1"/>
                  </a:solidFill>
                  <a:latin typeface="Poppins"/>
                  <a:ea typeface="Poppins"/>
                  <a:cs typeface="Poppins"/>
                  <a:sym typeface="Poppins"/>
                </a:rPr>
                <a:t>Stigma</a:t>
              </a:r>
              <a:endParaRPr sz="1700" b="0" i="0" u="none" strike="noStrike" cap="none">
                <a:solidFill>
                  <a:schemeClr val="lt1"/>
                </a:solidFill>
                <a:latin typeface="Poppins"/>
                <a:ea typeface="Poppins"/>
                <a:cs typeface="Poppins"/>
                <a:sym typeface="Poppins"/>
              </a:endParaRPr>
            </a:p>
          </p:txBody>
        </p:sp>
      </p:grpSp>
      <p:grpSp>
        <p:nvGrpSpPr>
          <p:cNvPr id="103" name="Google Shape;103;p3"/>
          <p:cNvGrpSpPr/>
          <p:nvPr/>
        </p:nvGrpSpPr>
        <p:grpSpPr>
          <a:xfrm>
            <a:off x="3778519" y="2142674"/>
            <a:ext cx="3717070" cy="485487"/>
            <a:chOff x="503900" y="1859550"/>
            <a:chExt cx="3717070" cy="485487"/>
          </a:xfrm>
        </p:grpSpPr>
        <p:sp>
          <p:nvSpPr>
            <p:cNvPr id="104" name="Google Shape;104;p3"/>
            <p:cNvSpPr/>
            <p:nvPr/>
          </p:nvSpPr>
          <p:spPr>
            <a:xfrm>
              <a:off x="503900" y="1986600"/>
              <a:ext cx="161400" cy="161400"/>
            </a:xfrm>
            <a:prstGeom prst="ellipse">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Arial"/>
                <a:ea typeface="Arial"/>
                <a:cs typeface="Arial"/>
                <a:sym typeface="Arial"/>
              </a:endParaRPr>
            </a:p>
          </p:txBody>
        </p:sp>
        <p:sp>
          <p:nvSpPr>
            <p:cNvPr id="105" name="Google Shape;105;p3"/>
            <p:cNvSpPr txBox="1"/>
            <p:nvPr/>
          </p:nvSpPr>
          <p:spPr>
            <a:xfrm>
              <a:off x="763700" y="1859550"/>
              <a:ext cx="3457270" cy="485487"/>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700"/>
                <a:buFont typeface="Arial"/>
                <a:buNone/>
              </a:pPr>
              <a:r>
                <a:rPr lang="en-PH" sz="1700" b="0" i="0" u="none" strike="noStrike" cap="none">
                  <a:solidFill>
                    <a:schemeClr val="lt1"/>
                  </a:solidFill>
                  <a:latin typeface="Poppins"/>
                  <a:ea typeface="Poppins"/>
                  <a:cs typeface="Poppins"/>
                  <a:sym typeface="Poppins"/>
                </a:rPr>
                <a:t>Self-Care</a:t>
              </a:r>
              <a:endParaRPr sz="1700" b="0" i="0" u="none" strike="noStrike" cap="none">
                <a:solidFill>
                  <a:schemeClr val="lt1"/>
                </a:solidFill>
                <a:latin typeface="Poppins"/>
                <a:ea typeface="Poppins"/>
                <a:cs typeface="Poppins"/>
                <a:sym typeface="Poppins"/>
              </a:endParaRPr>
            </a:p>
          </p:txBody>
        </p:sp>
      </p:grpSp>
      <p:sp>
        <p:nvSpPr>
          <p:cNvPr id="106" name="Google Shape;106;p3"/>
          <p:cNvSpPr/>
          <p:nvPr/>
        </p:nvSpPr>
        <p:spPr>
          <a:xfrm>
            <a:off x="3778518" y="2769262"/>
            <a:ext cx="5117868" cy="365796"/>
          </a:xfrm>
          <a:prstGeom prst="roundRect">
            <a:avLst>
              <a:gd name="adj" fmla="val 16667"/>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p3"/>
          <p:cNvSpPr/>
          <p:nvPr/>
        </p:nvSpPr>
        <p:spPr>
          <a:xfrm>
            <a:off x="3778518" y="3207812"/>
            <a:ext cx="2957229" cy="365796"/>
          </a:xfrm>
          <a:prstGeom prst="roundRect">
            <a:avLst>
              <a:gd name="adj" fmla="val 16667"/>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3"/>
          <p:cNvSpPr txBox="1"/>
          <p:nvPr/>
        </p:nvSpPr>
        <p:spPr>
          <a:xfrm>
            <a:off x="3854249" y="2751339"/>
            <a:ext cx="4953778" cy="861774"/>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PH" sz="2800" b="0" i="0" u="none" strike="noStrike" cap="none">
                <a:solidFill>
                  <a:schemeClr val="lt1"/>
                </a:solidFill>
                <a:latin typeface="Chewy"/>
                <a:ea typeface="Chewy"/>
                <a:cs typeface="Chewy"/>
                <a:sym typeface="Chewy"/>
              </a:rPr>
              <a:t>COVID-19, Emergency Preparedness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PH" sz="2800" b="0" i="0" u="none" strike="noStrike" cap="none">
                <a:solidFill>
                  <a:schemeClr val="lt1"/>
                </a:solidFill>
                <a:latin typeface="Chewy"/>
                <a:ea typeface="Chewy"/>
                <a:cs typeface="Chewy"/>
                <a:sym typeface="Chewy"/>
              </a:rPr>
              <a:t>&amp; False Information</a:t>
            </a:r>
            <a:endParaRPr sz="2800" b="0" i="0" u="none" strike="noStrike" cap="none">
              <a:solidFill>
                <a:schemeClr val="lt1"/>
              </a:solidFill>
              <a:latin typeface="Chewy"/>
              <a:ea typeface="Chewy"/>
              <a:cs typeface="Chewy"/>
              <a:sym typeface="Chewy"/>
            </a:endParaRPr>
          </a:p>
        </p:txBody>
      </p:sp>
      <p:sp>
        <p:nvSpPr>
          <p:cNvPr id="109" name="Google Shape;109;p3"/>
          <p:cNvSpPr/>
          <p:nvPr/>
        </p:nvSpPr>
        <p:spPr>
          <a:xfrm>
            <a:off x="3778519" y="3743483"/>
            <a:ext cx="161400" cy="161400"/>
          </a:xfrm>
          <a:prstGeom prst="ellipse">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Arial"/>
              <a:ea typeface="Arial"/>
              <a:cs typeface="Arial"/>
              <a:sym typeface="Arial"/>
            </a:endParaRPr>
          </a:p>
        </p:txBody>
      </p:sp>
      <p:sp>
        <p:nvSpPr>
          <p:cNvPr id="110" name="Google Shape;110;p3"/>
          <p:cNvSpPr/>
          <p:nvPr/>
        </p:nvSpPr>
        <p:spPr>
          <a:xfrm>
            <a:off x="3773549" y="4089781"/>
            <a:ext cx="161400" cy="161400"/>
          </a:xfrm>
          <a:prstGeom prst="ellipse">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Arial"/>
              <a:ea typeface="Arial"/>
              <a:cs typeface="Arial"/>
              <a:sym typeface="Arial"/>
            </a:endParaRPr>
          </a:p>
        </p:txBody>
      </p:sp>
      <p:sp>
        <p:nvSpPr>
          <p:cNvPr id="111" name="Google Shape;111;p3"/>
          <p:cNvSpPr/>
          <p:nvPr/>
        </p:nvSpPr>
        <p:spPr>
          <a:xfrm>
            <a:off x="3773549" y="4440252"/>
            <a:ext cx="161400" cy="161400"/>
          </a:xfrm>
          <a:prstGeom prst="ellipse">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pic>
        <p:nvPicPr>
          <p:cNvPr id="380" name="Google Shape;380;p30"/>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381" name="Google Shape;381;p30"/>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Let’s talk!</a:t>
            </a:r>
            <a:endParaRPr sz="5800" b="0" i="0" u="none" strike="noStrike" cap="none">
              <a:solidFill>
                <a:schemeClr val="lt1"/>
              </a:solidFill>
              <a:latin typeface="Chewy"/>
              <a:ea typeface="Chewy"/>
              <a:cs typeface="Chewy"/>
              <a:sym typeface="Chewy"/>
            </a:endParaRPr>
          </a:p>
        </p:txBody>
      </p:sp>
      <p:pic>
        <p:nvPicPr>
          <p:cNvPr id="382" name="Google Shape;382;p30"/>
          <p:cNvPicPr preferRelativeResize="0"/>
          <p:nvPr/>
        </p:nvPicPr>
        <p:blipFill rotWithShape="1">
          <a:blip r:embed="rId4">
            <a:alphaModFix/>
          </a:blip>
          <a:srcRect r="40447" b="35222"/>
          <a:stretch/>
        </p:blipFill>
        <p:spPr>
          <a:xfrm rot="10800000" flipH="1">
            <a:off x="7920498" y="-701"/>
            <a:ext cx="1223526" cy="1217128"/>
          </a:xfrm>
          <a:prstGeom prst="rect">
            <a:avLst/>
          </a:prstGeom>
          <a:noFill/>
          <a:ln>
            <a:noFill/>
          </a:ln>
        </p:spPr>
      </p:pic>
      <p:pic>
        <p:nvPicPr>
          <p:cNvPr id="383" name="Google Shape;383;p30"/>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pic>
        <p:nvPicPr>
          <p:cNvPr id="384" name="Google Shape;384;p30"/>
          <p:cNvPicPr preferRelativeResize="0"/>
          <p:nvPr/>
        </p:nvPicPr>
        <p:blipFill rotWithShape="1">
          <a:blip r:embed="rId6">
            <a:alphaModFix/>
          </a:blip>
          <a:srcRect l="18103" t="13163" r="-5014"/>
          <a:stretch/>
        </p:blipFill>
        <p:spPr>
          <a:xfrm rot="10800000">
            <a:off x="7741134" y="3610621"/>
            <a:ext cx="1403613" cy="1532877"/>
          </a:xfrm>
          <a:prstGeom prst="rect">
            <a:avLst/>
          </a:prstGeom>
          <a:noFill/>
          <a:ln>
            <a:noFill/>
          </a:ln>
        </p:spPr>
      </p:pic>
      <p:sp>
        <p:nvSpPr>
          <p:cNvPr id="385" name="Google Shape;385;p30"/>
          <p:cNvSpPr txBox="1"/>
          <p:nvPr/>
        </p:nvSpPr>
        <p:spPr>
          <a:xfrm>
            <a:off x="844660" y="1542560"/>
            <a:ext cx="7842139" cy="2400627"/>
          </a:xfrm>
          <a:prstGeom prst="rect">
            <a:avLst/>
          </a:prstGeom>
          <a:noFill/>
          <a:ln>
            <a:noFill/>
          </a:ln>
        </p:spPr>
        <p:txBody>
          <a:bodyPr spcFirstLastPara="1" wrap="square" lIns="91425" tIns="91425" rIns="91425" bIns="91425" anchor="t" anchorCtr="0">
            <a:spAutoFit/>
          </a:bodyPr>
          <a:lstStyle/>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Did you like the ending? How did you envision the story ending? Would you do it differently? </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If you were Kyle, what would you have done? </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How will you encourage peers to seek mental health support?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pic>
        <p:nvPicPr>
          <p:cNvPr id="390" name="Google Shape;390;p31"/>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391" name="Google Shape;391;p31"/>
          <p:cNvSpPr/>
          <p:nvPr/>
        </p:nvSpPr>
        <p:spPr>
          <a:xfrm>
            <a:off x="1010235" y="1626223"/>
            <a:ext cx="7123530" cy="2721188"/>
          </a:xfrm>
          <a:prstGeom prst="roundRect">
            <a:avLst>
              <a:gd name="adj" fmla="val 8559"/>
            </a:avLst>
          </a:prstGeom>
          <a:solidFill>
            <a:srgbClr val="FCBD6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92" name="Google Shape;392;p31"/>
          <p:cNvPicPr preferRelativeResize="0"/>
          <p:nvPr/>
        </p:nvPicPr>
        <p:blipFill rotWithShape="1">
          <a:blip r:embed="rId4">
            <a:alphaModFix/>
          </a:blip>
          <a:srcRect l="16712" t="16949" r="-5464" b="-1694"/>
          <a:stretch/>
        </p:blipFill>
        <p:spPr>
          <a:xfrm rot="-5400000">
            <a:off x="45325" y="3505675"/>
            <a:ext cx="1597325" cy="1663875"/>
          </a:xfrm>
          <a:prstGeom prst="rect">
            <a:avLst/>
          </a:prstGeom>
          <a:noFill/>
          <a:ln>
            <a:noFill/>
          </a:ln>
        </p:spPr>
      </p:pic>
      <p:pic>
        <p:nvPicPr>
          <p:cNvPr id="393" name="Google Shape;393;p31"/>
          <p:cNvPicPr preferRelativeResize="0"/>
          <p:nvPr/>
        </p:nvPicPr>
        <p:blipFill rotWithShape="1">
          <a:blip r:embed="rId5">
            <a:alphaModFix/>
          </a:blip>
          <a:srcRect t="9305" r="18018"/>
          <a:stretch/>
        </p:blipFill>
        <p:spPr>
          <a:xfrm>
            <a:off x="7886800" y="0"/>
            <a:ext cx="1257225" cy="1398601"/>
          </a:xfrm>
          <a:prstGeom prst="rect">
            <a:avLst/>
          </a:prstGeom>
          <a:noFill/>
          <a:ln>
            <a:noFill/>
          </a:ln>
        </p:spPr>
      </p:pic>
      <p:sp>
        <p:nvSpPr>
          <p:cNvPr id="394" name="Google Shape;394;p31"/>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Remember</a:t>
            </a:r>
            <a:endParaRPr sz="5800" b="0" i="0" u="none" strike="noStrike" cap="none">
              <a:solidFill>
                <a:schemeClr val="lt1"/>
              </a:solidFill>
              <a:latin typeface="Chewy"/>
              <a:ea typeface="Chewy"/>
              <a:cs typeface="Chewy"/>
              <a:sym typeface="Chewy"/>
            </a:endParaRPr>
          </a:p>
        </p:txBody>
      </p:sp>
      <p:sp>
        <p:nvSpPr>
          <p:cNvPr id="395" name="Google Shape;395;p31"/>
          <p:cNvSpPr txBox="1"/>
          <p:nvPr/>
        </p:nvSpPr>
        <p:spPr>
          <a:xfrm>
            <a:off x="1378394" y="1644395"/>
            <a:ext cx="6547500" cy="25629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600"/>
              <a:buFont typeface="Arial"/>
              <a:buChar char="•"/>
            </a:pPr>
            <a:r>
              <a:rPr lang="en-PH" sz="1600" b="1" i="0" u="none" strike="noStrike" cap="none">
                <a:solidFill>
                  <a:srgbClr val="262626"/>
                </a:solidFill>
                <a:latin typeface="Poppins"/>
                <a:ea typeface="Poppins"/>
                <a:cs typeface="Poppins"/>
                <a:sym typeface="Poppins"/>
              </a:rPr>
              <a:t>Stigma worsens one’s mental health condition.</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900"/>
              <a:buFont typeface="Arial"/>
              <a:buNone/>
            </a:pPr>
            <a:endParaRPr sz="900" b="0" i="0" u="none" strike="noStrike" cap="none">
              <a:solidFill>
                <a:srgbClr val="262626"/>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600"/>
              <a:buFont typeface="Arial"/>
              <a:buChar char="•"/>
            </a:pPr>
            <a:r>
              <a:rPr lang="en-PH" sz="1600" b="0" i="0" u="none" strike="noStrike" cap="none">
                <a:solidFill>
                  <a:srgbClr val="262626"/>
                </a:solidFill>
                <a:latin typeface="Poppins"/>
                <a:ea typeface="Poppins"/>
                <a:cs typeface="Poppins"/>
                <a:sym typeface="Poppins"/>
              </a:rPr>
              <a:t>Discrimination and prejudice against people with mental health conditions spread the stigma and make it harder for them to seek the care and support they need.</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000"/>
              <a:buFont typeface="Arial"/>
              <a:buNone/>
            </a:pPr>
            <a:endParaRPr sz="1000" b="0" i="0" u="none" strike="noStrike" cap="none">
              <a:solidFill>
                <a:srgbClr val="262626"/>
              </a:solidFill>
              <a:latin typeface="Poppins"/>
              <a:ea typeface="Poppins"/>
              <a:cs typeface="Poppins"/>
              <a:sym typeface="Poppins"/>
            </a:endParaRPr>
          </a:p>
          <a:p>
            <a:pPr marL="0" marR="0" lvl="0" indent="0" algn="l" rtl="0">
              <a:lnSpc>
                <a:spcPct val="150000"/>
              </a:lnSpc>
              <a:spcBef>
                <a:spcPts val="0"/>
              </a:spcBef>
              <a:spcAft>
                <a:spcPts val="0"/>
              </a:spcAft>
              <a:buClr>
                <a:srgbClr val="000000"/>
              </a:buClr>
              <a:buSzPts val="1200"/>
              <a:buFont typeface="Arial"/>
              <a:buNone/>
            </a:pPr>
            <a:r>
              <a:rPr lang="en-PH" sz="1200" b="0" i="0" u="none" strike="noStrike" cap="none">
                <a:solidFill>
                  <a:srgbClr val="262626"/>
                </a:solidFill>
                <a:latin typeface="Poppins"/>
                <a:ea typeface="Poppins"/>
                <a:cs typeface="Poppins"/>
                <a:sym typeface="Poppins"/>
              </a:rPr>
              <a:t>Prejudice is a biased opinion about someone or something. For example, </a:t>
            </a:r>
            <a:br>
              <a:rPr lang="en-PH" sz="1200" b="0" i="0" u="none" strike="noStrike" cap="none">
                <a:solidFill>
                  <a:srgbClr val="262626"/>
                </a:solidFill>
                <a:latin typeface="Poppins"/>
                <a:ea typeface="Poppins"/>
                <a:cs typeface="Poppins"/>
                <a:sym typeface="Poppins"/>
              </a:rPr>
            </a:br>
            <a:r>
              <a:rPr lang="en-PH" sz="1200" b="0" i="0" u="none" strike="noStrike" cap="none">
                <a:solidFill>
                  <a:srgbClr val="262626"/>
                </a:solidFill>
                <a:latin typeface="Poppins"/>
                <a:ea typeface="Poppins"/>
                <a:cs typeface="Poppins"/>
                <a:sym typeface="Poppins"/>
              </a:rPr>
              <a:t>you don’t want Kyle to be part of your team just because he has a different religion.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pic>
        <p:nvPicPr>
          <p:cNvPr id="400" name="Google Shape;400;p32"/>
          <p:cNvPicPr preferRelativeResize="0"/>
          <p:nvPr/>
        </p:nvPicPr>
        <p:blipFill rotWithShape="1">
          <a:blip r:embed="rId3">
            <a:alphaModFix/>
          </a:blip>
          <a:srcRect/>
          <a:stretch/>
        </p:blipFill>
        <p:spPr>
          <a:xfrm>
            <a:off x="0" y="0"/>
            <a:ext cx="9144003" cy="5143496"/>
          </a:xfrm>
          <a:prstGeom prst="rect">
            <a:avLst/>
          </a:prstGeom>
          <a:noFill/>
          <a:ln>
            <a:noFill/>
          </a:ln>
        </p:spPr>
      </p:pic>
      <p:pic>
        <p:nvPicPr>
          <p:cNvPr id="401" name="Google Shape;401;p32"/>
          <p:cNvPicPr preferRelativeResize="0"/>
          <p:nvPr/>
        </p:nvPicPr>
        <p:blipFill rotWithShape="1">
          <a:blip r:embed="rId4">
            <a:alphaModFix/>
          </a:blip>
          <a:srcRect l="7106" b="24511"/>
          <a:stretch/>
        </p:blipFill>
        <p:spPr>
          <a:xfrm>
            <a:off x="0" y="1209200"/>
            <a:ext cx="2761050" cy="3934300"/>
          </a:xfrm>
          <a:prstGeom prst="rect">
            <a:avLst/>
          </a:prstGeom>
          <a:noFill/>
          <a:ln>
            <a:noFill/>
          </a:ln>
        </p:spPr>
      </p:pic>
      <p:sp>
        <p:nvSpPr>
          <p:cNvPr id="402" name="Google Shape;402;p32"/>
          <p:cNvSpPr txBox="1"/>
          <p:nvPr/>
        </p:nvSpPr>
        <p:spPr>
          <a:xfrm>
            <a:off x="3056125" y="311833"/>
            <a:ext cx="5576700" cy="923330"/>
          </a:xfrm>
          <a:prstGeom prst="rect">
            <a:avLst/>
          </a:prstGeom>
          <a:noFill/>
          <a:ln>
            <a:noFill/>
          </a:ln>
          <a:effectLst>
            <a:outerShdw dist="57150" dir="1200000" algn="bl" rotWithShape="0">
              <a:srgbClr val="EE5C61"/>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PH" sz="6000" b="0" i="0" u="none" strike="noStrike" cap="none">
                <a:solidFill>
                  <a:schemeClr val="lt1"/>
                </a:solidFill>
                <a:latin typeface="Chewy"/>
                <a:ea typeface="Chewy"/>
                <a:cs typeface="Chewy"/>
                <a:sym typeface="Chewy"/>
              </a:rPr>
              <a:t>Let’s take action!</a:t>
            </a:r>
            <a:endParaRPr sz="6000" b="0" i="0" u="none" strike="noStrike" cap="none">
              <a:solidFill>
                <a:schemeClr val="lt1"/>
              </a:solidFill>
              <a:latin typeface="Chewy"/>
              <a:ea typeface="Chewy"/>
              <a:cs typeface="Chewy"/>
              <a:sym typeface="Chewy"/>
            </a:endParaRPr>
          </a:p>
        </p:txBody>
      </p:sp>
      <p:pic>
        <p:nvPicPr>
          <p:cNvPr id="403" name="Google Shape;403;p32"/>
          <p:cNvPicPr preferRelativeResize="0"/>
          <p:nvPr/>
        </p:nvPicPr>
        <p:blipFill rotWithShape="1">
          <a:blip r:embed="rId5">
            <a:alphaModFix/>
          </a:blip>
          <a:srcRect r="32304"/>
          <a:stretch/>
        </p:blipFill>
        <p:spPr>
          <a:xfrm rot="5400000" flipH="1">
            <a:off x="571434" y="-204639"/>
            <a:ext cx="1069551" cy="1478824"/>
          </a:xfrm>
          <a:prstGeom prst="rect">
            <a:avLst/>
          </a:prstGeom>
          <a:noFill/>
          <a:ln>
            <a:noFill/>
          </a:ln>
        </p:spPr>
      </p:pic>
      <p:sp>
        <p:nvSpPr>
          <p:cNvPr id="404" name="Google Shape;404;p32"/>
          <p:cNvSpPr/>
          <p:nvPr/>
        </p:nvSpPr>
        <p:spPr>
          <a:xfrm>
            <a:off x="2777092" y="1331751"/>
            <a:ext cx="6221942" cy="3531999"/>
          </a:xfrm>
          <a:prstGeom prst="roundRect">
            <a:avLst>
              <a:gd name="adj" fmla="val 8559"/>
            </a:avLst>
          </a:prstGeom>
          <a:solidFill>
            <a:srgbClr val="F16A5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5" name="Google Shape;405;p32"/>
          <p:cNvSpPr txBox="1"/>
          <p:nvPr/>
        </p:nvSpPr>
        <p:spPr>
          <a:xfrm>
            <a:off x="2826587" y="1546996"/>
            <a:ext cx="6110233" cy="3070041"/>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400"/>
              <a:buFont typeface="Arial"/>
              <a:buChar char="•"/>
            </a:pPr>
            <a:r>
              <a:rPr lang="en-PH" sz="1400" b="1" i="0" u="none" strike="noStrike" cap="none">
                <a:solidFill>
                  <a:schemeClr val="lt1"/>
                </a:solidFill>
                <a:latin typeface="Poppins"/>
                <a:ea typeface="Poppins"/>
                <a:cs typeface="Poppins"/>
                <a:sym typeface="Poppins"/>
              </a:rPr>
              <a:t>Have an open mind and heart </a:t>
            </a:r>
            <a:r>
              <a:rPr lang="en-PH" sz="1400" b="0" i="0" u="none" strike="noStrike" cap="none">
                <a:solidFill>
                  <a:schemeClr val="lt1"/>
                </a:solidFill>
                <a:latin typeface="Poppins"/>
                <a:ea typeface="Poppins"/>
                <a:cs typeface="Poppins"/>
                <a:sym typeface="Poppins"/>
              </a:rPr>
              <a:t>when talking about mental health. Offer support to people with mental health conditions. </a:t>
            </a:r>
            <a:br>
              <a:rPr lang="en-PH" sz="1400" b="0" i="0" u="none" strike="noStrike" cap="none">
                <a:solidFill>
                  <a:schemeClr val="lt1"/>
                </a:solidFill>
                <a:latin typeface="Poppins"/>
                <a:ea typeface="Poppins"/>
                <a:cs typeface="Poppins"/>
                <a:sym typeface="Poppins"/>
              </a:rPr>
            </a:br>
            <a:endParaRPr sz="700" b="0" i="0" u="none" strike="noStrike" cap="none">
              <a:solidFill>
                <a:schemeClr val="lt1"/>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400"/>
              <a:buFont typeface="Arial"/>
              <a:buChar char="•"/>
            </a:pPr>
            <a:r>
              <a:rPr lang="en-PH" sz="1400" b="1" i="0" u="none" strike="noStrike" cap="none">
                <a:solidFill>
                  <a:schemeClr val="lt1"/>
                </a:solidFill>
                <a:latin typeface="Poppins"/>
                <a:ea typeface="Poppins"/>
                <a:cs typeface="Poppins"/>
                <a:sym typeface="Poppins"/>
              </a:rPr>
              <a:t>Speak up</a:t>
            </a:r>
            <a:r>
              <a:rPr lang="en-PH" sz="1400" b="0" i="0" u="none" strike="noStrike" cap="none">
                <a:solidFill>
                  <a:schemeClr val="lt1"/>
                </a:solidFill>
                <a:latin typeface="Poppins"/>
                <a:ea typeface="Poppins"/>
                <a:cs typeface="Poppins"/>
                <a:sym typeface="Poppins"/>
              </a:rPr>
              <a:t> if you hear something negative or stigmatizing. </a:t>
            </a:r>
            <a:endParaRPr sz="1400" b="0" i="0" u="none" strike="noStrike" cap="none">
              <a:solidFill>
                <a:srgbClr val="000000"/>
              </a:solidFill>
              <a:latin typeface="Arial"/>
              <a:ea typeface="Arial"/>
              <a:cs typeface="Arial"/>
              <a:sym typeface="Arial"/>
            </a:endParaRPr>
          </a:p>
          <a:p>
            <a:pPr marL="285750" marR="0" lvl="0" indent="-247650" algn="l" rtl="0">
              <a:lnSpc>
                <a:spcPct val="150000"/>
              </a:lnSpc>
              <a:spcBef>
                <a:spcPts val="0"/>
              </a:spcBef>
              <a:spcAft>
                <a:spcPts val="0"/>
              </a:spcAft>
              <a:buClr>
                <a:srgbClr val="000000"/>
              </a:buClr>
              <a:buSzPts val="600"/>
              <a:buFont typeface="Arial"/>
              <a:buNone/>
            </a:pPr>
            <a:endParaRPr sz="600" b="0" i="0" u="none" strike="noStrike" cap="none">
              <a:solidFill>
                <a:schemeClr val="lt1"/>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400"/>
              <a:buFont typeface="Arial"/>
              <a:buChar char="•"/>
            </a:pPr>
            <a:r>
              <a:rPr lang="en-PH" sz="1400" b="1" i="0" u="none" strike="noStrike" cap="none">
                <a:solidFill>
                  <a:schemeClr val="lt1"/>
                </a:solidFill>
                <a:latin typeface="Poppins"/>
                <a:ea typeface="Poppins"/>
                <a:cs typeface="Poppins"/>
                <a:sym typeface="Poppins"/>
              </a:rPr>
              <a:t>Check-in with your friends, loved ones, and family. </a:t>
            </a:r>
            <a:endParaRPr sz="800" b="1" i="0" u="none" strike="noStrike" cap="none">
              <a:solidFill>
                <a:schemeClr val="lt1"/>
              </a:solidFill>
              <a:latin typeface="Poppins"/>
              <a:ea typeface="Poppins"/>
              <a:cs typeface="Poppins"/>
              <a:sym typeface="Poppins"/>
            </a:endParaRPr>
          </a:p>
          <a:p>
            <a:pPr marL="285750" marR="0" lvl="0" indent="-241300" algn="l" rtl="0">
              <a:lnSpc>
                <a:spcPct val="150000"/>
              </a:lnSpc>
              <a:spcBef>
                <a:spcPts val="0"/>
              </a:spcBef>
              <a:spcAft>
                <a:spcPts val="0"/>
              </a:spcAft>
              <a:buClr>
                <a:srgbClr val="000000"/>
              </a:buClr>
              <a:buSzPts val="700"/>
              <a:buFont typeface="Arial"/>
              <a:buNone/>
            </a:pPr>
            <a:endParaRPr sz="700" b="0" i="0" u="none" strike="noStrike" cap="none">
              <a:solidFill>
                <a:schemeClr val="lt1"/>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400"/>
              <a:buFont typeface="Arial"/>
              <a:buChar char="•"/>
            </a:pPr>
            <a:r>
              <a:rPr lang="en-PH" sz="1400" b="0" i="0" u="none" strike="noStrike" cap="none">
                <a:solidFill>
                  <a:schemeClr val="lt1"/>
                </a:solidFill>
                <a:latin typeface="Poppins"/>
                <a:ea typeface="Poppins"/>
                <a:cs typeface="Poppins"/>
                <a:sym typeface="Poppins"/>
              </a:rPr>
              <a:t>Go to page 28 of the mental health booklet for more information about stigma and how to talk about mental health.</a:t>
            </a:r>
            <a:endParaRPr sz="1400" b="0" i="0" u="none" strike="noStrike" cap="none">
              <a:solidFill>
                <a:srgbClr val="000000"/>
              </a:solidFill>
              <a:latin typeface="Arial"/>
              <a:ea typeface="Arial"/>
              <a:cs typeface="Arial"/>
              <a:sym typeface="Arial"/>
            </a:endParaRPr>
          </a:p>
          <a:p>
            <a:pPr marL="285750" marR="0" lvl="0" indent="-241300" algn="l" rtl="0">
              <a:lnSpc>
                <a:spcPct val="150000"/>
              </a:lnSpc>
              <a:spcBef>
                <a:spcPts val="0"/>
              </a:spcBef>
              <a:spcAft>
                <a:spcPts val="0"/>
              </a:spcAft>
              <a:buClr>
                <a:srgbClr val="000000"/>
              </a:buClr>
              <a:buSzPts val="700"/>
              <a:buFont typeface="Arial"/>
              <a:buNone/>
            </a:pPr>
            <a:endParaRPr sz="700" b="0" i="0" u="none" strike="noStrike" cap="none">
              <a:solidFill>
                <a:schemeClr val="lt1"/>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400"/>
              <a:buFont typeface="Arial"/>
              <a:buChar char="•"/>
            </a:pPr>
            <a:r>
              <a:rPr lang="en-PH" sz="1400" b="0" i="0" u="none" strike="noStrike" cap="none">
                <a:solidFill>
                  <a:schemeClr val="lt1"/>
                </a:solidFill>
                <a:latin typeface="Poppins"/>
                <a:ea typeface="Poppins"/>
                <a:cs typeface="Poppins"/>
                <a:sym typeface="Poppins"/>
              </a:rPr>
              <a:t>Visit </a:t>
            </a:r>
            <a:r>
              <a:rPr lang="en-PH" sz="1400" b="0" i="0" u="sng" strike="noStrike" cap="none">
                <a:solidFill>
                  <a:schemeClr val="lt1"/>
                </a:solidFill>
                <a:latin typeface="Poppins"/>
                <a:ea typeface="Poppins"/>
                <a:cs typeface="Poppins"/>
                <a:sym typeface="Poppins"/>
                <a:hlinkClick r:id="rId6">
                  <a:extLst>
                    <a:ext uri="{A12FA001-AC4F-418D-AE19-62706E023703}">
                      <ahyp:hlinkClr xmlns:ahyp="http://schemas.microsoft.com/office/drawing/2018/hyperlinkcolor" val="tx"/>
                    </a:ext>
                  </a:extLst>
                </a:hlinkClick>
              </a:rPr>
              <a:t>https://malayaako.ph/</a:t>
            </a:r>
            <a:r>
              <a:rPr lang="en-PH" sz="1400" b="0" i="0" u="none" strike="noStrike" cap="none">
                <a:solidFill>
                  <a:schemeClr val="lt1"/>
                </a:solidFill>
                <a:latin typeface="Poppins"/>
                <a:ea typeface="Poppins"/>
                <a:cs typeface="Poppins"/>
                <a:sym typeface="Poppins"/>
              </a:rPr>
              <a:t> to learn more about mental health.</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pic>
        <p:nvPicPr>
          <p:cNvPr id="410" name="Google Shape;410;p33"/>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411" name="Google Shape;411;p33"/>
          <p:cNvSpPr txBox="1"/>
          <p:nvPr/>
        </p:nvSpPr>
        <p:spPr>
          <a:xfrm>
            <a:off x="1344900" y="1943047"/>
            <a:ext cx="6454200" cy="1000274"/>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chemeClr val="lt1"/>
                </a:solidFill>
                <a:latin typeface="Chewy"/>
                <a:ea typeface="Chewy"/>
                <a:cs typeface="Chewy"/>
                <a:sym typeface="Chewy"/>
              </a:rPr>
              <a:t>Self-care</a:t>
            </a:r>
            <a:endParaRPr sz="6500" b="0" i="0" u="none" strike="noStrike" cap="none">
              <a:solidFill>
                <a:schemeClr val="lt1"/>
              </a:solidFill>
              <a:latin typeface="Chewy"/>
              <a:ea typeface="Chewy"/>
              <a:cs typeface="Chewy"/>
              <a:sym typeface="Chewy"/>
            </a:endParaRPr>
          </a:p>
        </p:txBody>
      </p:sp>
      <p:pic>
        <p:nvPicPr>
          <p:cNvPr id="412" name="Google Shape;412;p33"/>
          <p:cNvPicPr preferRelativeResize="0"/>
          <p:nvPr/>
        </p:nvPicPr>
        <p:blipFill rotWithShape="1">
          <a:blip r:embed="rId4">
            <a:alphaModFix/>
          </a:blip>
          <a:srcRect r="32304"/>
          <a:stretch/>
        </p:blipFill>
        <p:spPr>
          <a:xfrm rot="10800000">
            <a:off x="0" y="132295"/>
            <a:ext cx="1069551" cy="1478824"/>
          </a:xfrm>
          <a:prstGeom prst="rect">
            <a:avLst/>
          </a:prstGeom>
          <a:noFill/>
          <a:ln>
            <a:noFill/>
          </a:ln>
        </p:spPr>
      </p:pic>
      <p:pic>
        <p:nvPicPr>
          <p:cNvPr id="413" name="Google Shape;413;p33"/>
          <p:cNvPicPr preferRelativeResize="0"/>
          <p:nvPr/>
        </p:nvPicPr>
        <p:blipFill rotWithShape="1">
          <a:blip r:embed="rId5">
            <a:alphaModFix/>
          </a:blip>
          <a:srcRect l="16712" t="16949" r="-5464" b="-1694"/>
          <a:stretch/>
        </p:blipFill>
        <p:spPr>
          <a:xfrm rot="-5400000">
            <a:off x="41773" y="3679753"/>
            <a:ext cx="1426799" cy="1486244"/>
          </a:xfrm>
          <a:prstGeom prst="rect">
            <a:avLst/>
          </a:prstGeom>
          <a:noFill/>
          <a:ln>
            <a:noFill/>
          </a:ln>
        </p:spPr>
      </p:pic>
      <p:pic>
        <p:nvPicPr>
          <p:cNvPr id="414" name="Google Shape;414;p33"/>
          <p:cNvPicPr preferRelativeResize="0"/>
          <p:nvPr/>
        </p:nvPicPr>
        <p:blipFill rotWithShape="1">
          <a:blip r:embed="rId6">
            <a:alphaModFix/>
          </a:blip>
          <a:srcRect t="9305" r="18018"/>
          <a:stretch/>
        </p:blipFill>
        <p:spPr>
          <a:xfrm>
            <a:off x="7469436" y="0"/>
            <a:ext cx="1674589" cy="1743415"/>
          </a:xfrm>
          <a:prstGeom prst="rect">
            <a:avLst/>
          </a:prstGeom>
          <a:noFill/>
          <a:ln>
            <a:noFill/>
          </a:ln>
        </p:spPr>
      </p:pic>
      <p:pic>
        <p:nvPicPr>
          <p:cNvPr id="415" name="Google Shape;415;p33"/>
          <p:cNvPicPr preferRelativeResize="0"/>
          <p:nvPr/>
        </p:nvPicPr>
        <p:blipFill rotWithShape="1">
          <a:blip r:embed="rId7">
            <a:alphaModFix/>
          </a:blip>
          <a:srcRect/>
          <a:stretch/>
        </p:blipFill>
        <p:spPr>
          <a:xfrm>
            <a:off x="7629625" y="3744900"/>
            <a:ext cx="1257224" cy="150583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pic>
        <p:nvPicPr>
          <p:cNvPr id="420" name="Google Shape;420;p34" title="4-Draft1.mp4">
            <a:hlinkClick r:id="rId3"/>
          </p:cNvPr>
          <p:cNvPicPr preferRelativeResize="0"/>
          <p:nvPr/>
        </p:nvPicPr>
        <p:blipFill rotWithShape="1">
          <a:blip r:embed="rId4">
            <a:alphaModFix/>
          </a:blip>
          <a:srcRect/>
          <a:stretch/>
        </p:blipFill>
        <p:spPr>
          <a:xfrm>
            <a:off x="0" y="0"/>
            <a:ext cx="9144000" cy="514350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0"/>
                                        </p:tgtEl>
                                        <p:attrNameLst>
                                          <p:attrName>style.visibility</p:attrName>
                                        </p:attrNameLst>
                                      </p:cBhvr>
                                      <p:to>
                                        <p:strVal val="visible"/>
                                      </p:to>
                                    </p:set>
                                    <p:animEffect transition="in" filter="fade">
                                      <p:cBhvr>
                                        <p:cTn id="7" dur="1000"/>
                                        <p:tgtEl>
                                          <p:spTgt spid="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pic>
        <p:nvPicPr>
          <p:cNvPr id="425" name="Google Shape;425;p35"/>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426" name="Google Shape;426;p35"/>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Butterfly Hug</a:t>
            </a:r>
            <a:endParaRPr sz="5800" b="0" i="0" u="none" strike="noStrike" cap="none">
              <a:solidFill>
                <a:schemeClr val="lt1"/>
              </a:solidFill>
              <a:latin typeface="Chewy"/>
              <a:ea typeface="Chewy"/>
              <a:cs typeface="Chewy"/>
              <a:sym typeface="Chewy"/>
            </a:endParaRPr>
          </a:p>
        </p:txBody>
      </p:sp>
      <p:pic>
        <p:nvPicPr>
          <p:cNvPr id="427" name="Google Shape;427;p35"/>
          <p:cNvPicPr preferRelativeResize="0"/>
          <p:nvPr/>
        </p:nvPicPr>
        <p:blipFill rotWithShape="1">
          <a:blip r:embed="rId4">
            <a:alphaModFix/>
          </a:blip>
          <a:srcRect r="40447" b="35222"/>
          <a:stretch/>
        </p:blipFill>
        <p:spPr>
          <a:xfrm rot="10800000" flipH="1">
            <a:off x="7920498" y="-701"/>
            <a:ext cx="1223526" cy="1217128"/>
          </a:xfrm>
          <a:prstGeom prst="rect">
            <a:avLst/>
          </a:prstGeom>
          <a:noFill/>
          <a:ln>
            <a:noFill/>
          </a:ln>
        </p:spPr>
      </p:pic>
      <p:pic>
        <p:nvPicPr>
          <p:cNvPr id="428" name="Google Shape;428;p35"/>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pic>
        <p:nvPicPr>
          <p:cNvPr id="429" name="Google Shape;429;p35"/>
          <p:cNvPicPr preferRelativeResize="0"/>
          <p:nvPr/>
        </p:nvPicPr>
        <p:blipFill rotWithShape="1">
          <a:blip r:embed="rId6">
            <a:alphaModFix/>
          </a:blip>
          <a:srcRect l="18103" t="13163" r="-5014"/>
          <a:stretch/>
        </p:blipFill>
        <p:spPr>
          <a:xfrm rot="10800000">
            <a:off x="7741134" y="3610621"/>
            <a:ext cx="1403613" cy="1532877"/>
          </a:xfrm>
          <a:prstGeom prst="rect">
            <a:avLst/>
          </a:prstGeom>
          <a:noFill/>
          <a:ln>
            <a:noFill/>
          </a:ln>
        </p:spPr>
      </p:pic>
      <p:sp>
        <p:nvSpPr>
          <p:cNvPr id="430" name="Google Shape;430;p35"/>
          <p:cNvSpPr/>
          <p:nvPr/>
        </p:nvSpPr>
        <p:spPr>
          <a:xfrm>
            <a:off x="3062271" y="1376321"/>
            <a:ext cx="3027459" cy="3759685"/>
          </a:xfrm>
          <a:custGeom>
            <a:avLst/>
            <a:gdLst/>
            <a:ahLst/>
            <a:cxnLst/>
            <a:rect l="l" t="t" r="r" b="b"/>
            <a:pathLst>
              <a:path w="3367278" h="4114800" extrusionOk="0">
                <a:moveTo>
                  <a:pt x="0" y="0"/>
                </a:moveTo>
                <a:lnTo>
                  <a:pt x="3367278" y="0"/>
                </a:lnTo>
                <a:lnTo>
                  <a:pt x="3367278" y="4114800"/>
                </a:lnTo>
                <a:lnTo>
                  <a:pt x="0" y="4114800"/>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pic>
        <p:nvPicPr>
          <p:cNvPr id="435" name="Google Shape;435;p36"/>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436" name="Google Shape;436;p36"/>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Sharing is Caring</a:t>
            </a:r>
            <a:endParaRPr sz="5800" b="0" i="0" u="none" strike="noStrike" cap="none">
              <a:solidFill>
                <a:schemeClr val="lt1"/>
              </a:solidFill>
              <a:latin typeface="Chewy"/>
              <a:ea typeface="Chewy"/>
              <a:cs typeface="Chewy"/>
              <a:sym typeface="Chewy"/>
            </a:endParaRPr>
          </a:p>
        </p:txBody>
      </p:sp>
      <p:pic>
        <p:nvPicPr>
          <p:cNvPr id="437" name="Google Shape;437;p36"/>
          <p:cNvPicPr preferRelativeResize="0"/>
          <p:nvPr/>
        </p:nvPicPr>
        <p:blipFill rotWithShape="1">
          <a:blip r:embed="rId4">
            <a:alphaModFix/>
          </a:blip>
          <a:srcRect r="40447" b="35222"/>
          <a:stretch/>
        </p:blipFill>
        <p:spPr>
          <a:xfrm rot="10800000" flipH="1">
            <a:off x="7920498" y="-701"/>
            <a:ext cx="1223526" cy="1217128"/>
          </a:xfrm>
          <a:prstGeom prst="rect">
            <a:avLst/>
          </a:prstGeom>
          <a:noFill/>
          <a:ln>
            <a:noFill/>
          </a:ln>
        </p:spPr>
      </p:pic>
      <p:pic>
        <p:nvPicPr>
          <p:cNvPr id="438" name="Google Shape;438;p36"/>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sp>
        <p:nvSpPr>
          <p:cNvPr id="439" name="Google Shape;439;p36"/>
          <p:cNvSpPr txBox="1"/>
          <p:nvPr/>
        </p:nvSpPr>
        <p:spPr>
          <a:xfrm>
            <a:off x="1494263" y="1435638"/>
            <a:ext cx="615547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PH" sz="1400" b="0" i="0" u="none" strike="noStrike" cap="none">
                <a:solidFill>
                  <a:schemeClr val="lt1"/>
                </a:solidFill>
                <a:latin typeface="Poppins"/>
                <a:ea typeface="Poppins"/>
                <a:cs typeface="Poppins"/>
                <a:sym typeface="Poppins"/>
              </a:rPr>
              <a:t>Come up with a self-care exercise that you can share with others</a:t>
            </a:r>
            <a:endParaRPr sz="1400" b="0" i="0" u="none" strike="noStrike" cap="none">
              <a:solidFill>
                <a:srgbClr val="000000"/>
              </a:solidFill>
              <a:latin typeface="Arial"/>
              <a:ea typeface="Arial"/>
              <a:cs typeface="Arial"/>
              <a:sym typeface="Arial"/>
            </a:endParaRPr>
          </a:p>
        </p:txBody>
      </p:sp>
      <p:sp>
        <p:nvSpPr>
          <p:cNvPr id="440" name="Google Shape;440;p36"/>
          <p:cNvSpPr/>
          <p:nvPr/>
        </p:nvSpPr>
        <p:spPr>
          <a:xfrm>
            <a:off x="806921" y="2622550"/>
            <a:ext cx="1747708" cy="1478824"/>
          </a:xfrm>
          <a:custGeom>
            <a:avLst/>
            <a:gdLst/>
            <a:ahLst/>
            <a:cxnLst/>
            <a:rect l="l" t="t" r="r" b="b"/>
            <a:pathLst>
              <a:path w="9710442" h="8229600" extrusionOk="0">
                <a:moveTo>
                  <a:pt x="0" y="0"/>
                </a:moveTo>
                <a:lnTo>
                  <a:pt x="9710442" y="0"/>
                </a:lnTo>
                <a:lnTo>
                  <a:pt x="9710442" y="8229600"/>
                </a:lnTo>
                <a:lnTo>
                  <a:pt x="0" y="8229600"/>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p36"/>
          <p:cNvSpPr/>
          <p:nvPr/>
        </p:nvSpPr>
        <p:spPr>
          <a:xfrm>
            <a:off x="3600610" y="2608034"/>
            <a:ext cx="1747708" cy="1685703"/>
          </a:xfrm>
          <a:custGeom>
            <a:avLst/>
            <a:gdLst/>
            <a:ahLst/>
            <a:cxnLst/>
            <a:rect l="l" t="t" r="r" b="b"/>
            <a:pathLst>
              <a:path w="4331368" h="4114800" extrusionOk="0">
                <a:moveTo>
                  <a:pt x="0" y="0"/>
                </a:moveTo>
                <a:lnTo>
                  <a:pt x="4331369" y="0"/>
                </a:lnTo>
                <a:lnTo>
                  <a:pt x="4331369" y="4114800"/>
                </a:lnTo>
                <a:lnTo>
                  <a:pt x="0" y="4114800"/>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36"/>
          <p:cNvSpPr/>
          <p:nvPr/>
        </p:nvSpPr>
        <p:spPr>
          <a:xfrm>
            <a:off x="6369550" y="2608202"/>
            <a:ext cx="1967529" cy="1455240"/>
          </a:xfrm>
          <a:custGeom>
            <a:avLst/>
            <a:gdLst/>
            <a:ahLst/>
            <a:cxnLst/>
            <a:rect l="l" t="t" r="r" b="b"/>
            <a:pathLst>
              <a:path w="5061773" h="4114800" extrusionOk="0">
                <a:moveTo>
                  <a:pt x="0" y="0"/>
                </a:moveTo>
                <a:lnTo>
                  <a:pt x="5061773" y="0"/>
                </a:lnTo>
                <a:lnTo>
                  <a:pt x="5061773" y="4114800"/>
                </a:lnTo>
                <a:lnTo>
                  <a:pt x="0" y="4114800"/>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pic>
        <p:nvPicPr>
          <p:cNvPr id="447" name="Google Shape;447;p37"/>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448" name="Google Shape;448;p37"/>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Let’s talk!</a:t>
            </a:r>
            <a:endParaRPr sz="5800" b="0" i="0" u="none" strike="noStrike" cap="none">
              <a:solidFill>
                <a:schemeClr val="lt1"/>
              </a:solidFill>
              <a:latin typeface="Chewy"/>
              <a:ea typeface="Chewy"/>
              <a:cs typeface="Chewy"/>
              <a:sym typeface="Chewy"/>
            </a:endParaRPr>
          </a:p>
        </p:txBody>
      </p:sp>
      <p:pic>
        <p:nvPicPr>
          <p:cNvPr id="449" name="Google Shape;449;p37"/>
          <p:cNvPicPr preferRelativeResize="0"/>
          <p:nvPr/>
        </p:nvPicPr>
        <p:blipFill rotWithShape="1">
          <a:blip r:embed="rId4">
            <a:alphaModFix/>
          </a:blip>
          <a:srcRect r="40447" b="35222"/>
          <a:stretch/>
        </p:blipFill>
        <p:spPr>
          <a:xfrm rot="10800000" flipH="1">
            <a:off x="7920498" y="-701"/>
            <a:ext cx="1223526" cy="1217128"/>
          </a:xfrm>
          <a:prstGeom prst="rect">
            <a:avLst/>
          </a:prstGeom>
          <a:noFill/>
          <a:ln>
            <a:noFill/>
          </a:ln>
        </p:spPr>
      </p:pic>
      <p:pic>
        <p:nvPicPr>
          <p:cNvPr id="450" name="Google Shape;450;p37"/>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pic>
        <p:nvPicPr>
          <p:cNvPr id="451" name="Google Shape;451;p37"/>
          <p:cNvPicPr preferRelativeResize="0"/>
          <p:nvPr/>
        </p:nvPicPr>
        <p:blipFill rotWithShape="1">
          <a:blip r:embed="rId6">
            <a:alphaModFix/>
          </a:blip>
          <a:srcRect l="18103" t="13163" r="-5014"/>
          <a:stretch/>
        </p:blipFill>
        <p:spPr>
          <a:xfrm rot="10800000">
            <a:off x="7741134" y="3610621"/>
            <a:ext cx="1403613" cy="1532877"/>
          </a:xfrm>
          <a:prstGeom prst="rect">
            <a:avLst/>
          </a:prstGeom>
          <a:noFill/>
          <a:ln>
            <a:noFill/>
          </a:ln>
        </p:spPr>
      </p:pic>
      <p:sp>
        <p:nvSpPr>
          <p:cNvPr id="452" name="Google Shape;452;p37"/>
          <p:cNvSpPr txBox="1"/>
          <p:nvPr/>
        </p:nvSpPr>
        <p:spPr>
          <a:xfrm>
            <a:off x="1190949" y="1216427"/>
            <a:ext cx="6896474" cy="3670205"/>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How did the self-care exercises make you feel?</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Did you find it helpful?</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Why do you think it’s important to practice self-care?</a:t>
            </a:r>
            <a:endParaRPr sz="1400" b="0" i="0" u="none" strike="noStrike" cap="none">
              <a:solidFill>
                <a:srgbClr val="000000"/>
              </a:solidFill>
              <a:latin typeface="Arial"/>
              <a:ea typeface="Arial"/>
              <a:cs typeface="Arial"/>
              <a:sym typeface="Arial"/>
            </a:endParaRPr>
          </a:p>
          <a:p>
            <a:pPr marL="171450" marR="0" lvl="0" indent="-127000" algn="l" rtl="0">
              <a:lnSpc>
                <a:spcPct val="150000"/>
              </a:lnSpc>
              <a:spcBef>
                <a:spcPts val="0"/>
              </a:spcBef>
              <a:spcAft>
                <a:spcPts val="0"/>
              </a:spcAft>
              <a:buClr>
                <a:srgbClr val="000000"/>
              </a:buClr>
              <a:buSzPts val="700"/>
              <a:buFont typeface="Arial"/>
              <a:buNone/>
            </a:pPr>
            <a:endParaRPr sz="700" b="0" i="0" u="none" strike="noStrike" cap="none">
              <a:solidFill>
                <a:schemeClr val="lt1"/>
              </a:solidFill>
              <a:latin typeface="Poppins"/>
              <a:ea typeface="Poppins"/>
              <a:cs typeface="Poppins"/>
              <a:sym typeface="Poppins"/>
            </a:endParaRPr>
          </a:p>
          <a:p>
            <a:pPr marL="0" marR="0" lvl="0" indent="0" algn="l" rtl="0">
              <a:lnSpc>
                <a:spcPct val="150000"/>
              </a:lnSpc>
              <a:spcBef>
                <a:spcPts val="0"/>
              </a:spcBef>
              <a:spcAft>
                <a:spcPts val="0"/>
              </a:spcAft>
              <a:buClr>
                <a:srgbClr val="000000"/>
              </a:buClr>
              <a:buSzPts val="1800"/>
              <a:buFont typeface="Arial"/>
              <a:buNone/>
            </a:pPr>
            <a:r>
              <a:rPr lang="en-PH" sz="1800" b="0" i="0" u="none" strike="noStrike" cap="none">
                <a:solidFill>
                  <a:schemeClr val="lt1"/>
                </a:solidFill>
                <a:latin typeface="Poppins"/>
                <a:ea typeface="Poppins"/>
                <a:cs typeface="Poppins"/>
                <a:sym typeface="Poppins"/>
              </a:rPr>
              <a:t>If you did exercise 2…</a:t>
            </a:r>
            <a:endParaRPr sz="2400" b="0" i="0" u="none" strike="noStrike" cap="none">
              <a:solidFill>
                <a:schemeClr val="lt1"/>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Which of the self-care exercises shared by your peers do you like the most?</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How will you add these self-care exercises into your daily activities?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pic>
        <p:nvPicPr>
          <p:cNvPr id="457" name="Google Shape;457;p38"/>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458" name="Google Shape;458;p38"/>
          <p:cNvSpPr/>
          <p:nvPr/>
        </p:nvSpPr>
        <p:spPr>
          <a:xfrm>
            <a:off x="1010235" y="1882255"/>
            <a:ext cx="7123530" cy="1760259"/>
          </a:xfrm>
          <a:prstGeom prst="roundRect">
            <a:avLst>
              <a:gd name="adj" fmla="val 8559"/>
            </a:avLst>
          </a:prstGeom>
          <a:solidFill>
            <a:srgbClr val="FCBD6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59" name="Google Shape;459;p38"/>
          <p:cNvPicPr preferRelativeResize="0"/>
          <p:nvPr/>
        </p:nvPicPr>
        <p:blipFill rotWithShape="1">
          <a:blip r:embed="rId4">
            <a:alphaModFix/>
          </a:blip>
          <a:srcRect l="16712" t="16949" r="-5464" b="-1694"/>
          <a:stretch/>
        </p:blipFill>
        <p:spPr>
          <a:xfrm rot="-5400000">
            <a:off x="45325" y="3505675"/>
            <a:ext cx="1597325" cy="1663875"/>
          </a:xfrm>
          <a:prstGeom prst="rect">
            <a:avLst/>
          </a:prstGeom>
          <a:noFill/>
          <a:ln>
            <a:noFill/>
          </a:ln>
        </p:spPr>
      </p:pic>
      <p:pic>
        <p:nvPicPr>
          <p:cNvPr id="460" name="Google Shape;460;p38"/>
          <p:cNvPicPr preferRelativeResize="0"/>
          <p:nvPr/>
        </p:nvPicPr>
        <p:blipFill rotWithShape="1">
          <a:blip r:embed="rId5">
            <a:alphaModFix/>
          </a:blip>
          <a:srcRect t="9305" r="18018"/>
          <a:stretch/>
        </p:blipFill>
        <p:spPr>
          <a:xfrm>
            <a:off x="7886800" y="0"/>
            <a:ext cx="1257225" cy="1398601"/>
          </a:xfrm>
          <a:prstGeom prst="rect">
            <a:avLst/>
          </a:prstGeom>
          <a:noFill/>
          <a:ln>
            <a:noFill/>
          </a:ln>
        </p:spPr>
      </p:pic>
      <p:sp>
        <p:nvSpPr>
          <p:cNvPr id="461" name="Google Shape;461;p38"/>
          <p:cNvSpPr txBox="1"/>
          <p:nvPr/>
        </p:nvSpPr>
        <p:spPr>
          <a:xfrm>
            <a:off x="1344900" y="323875"/>
            <a:ext cx="6454200" cy="892552"/>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Remember</a:t>
            </a:r>
            <a:endParaRPr sz="5800" b="0" i="0" u="none" strike="noStrike" cap="none">
              <a:solidFill>
                <a:schemeClr val="lt1"/>
              </a:solidFill>
              <a:latin typeface="Chewy"/>
              <a:ea typeface="Chewy"/>
              <a:cs typeface="Chewy"/>
              <a:sym typeface="Chewy"/>
            </a:endParaRPr>
          </a:p>
        </p:txBody>
      </p:sp>
      <p:sp>
        <p:nvSpPr>
          <p:cNvPr id="462" name="Google Shape;462;p38"/>
          <p:cNvSpPr txBox="1"/>
          <p:nvPr/>
        </p:nvSpPr>
        <p:spPr>
          <a:xfrm>
            <a:off x="1114101" y="2187970"/>
            <a:ext cx="6915797" cy="1015632"/>
          </a:xfrm>
          <a:prstGeom prst="rect">
            <a:avLst/>
          </a:prstGeom>
          <a:noFill/>
          <a:ln>
            <a:noFill/>
          </a:ln>
        </p:spPr>
        <p:txBody>
          <a:bodyPr spcFirstLastPara="1" wrap="square" lIns="91425" tIns="91425" rIns="91425" bIns="91425" anchor="t" anchorCtr="0">
            <a:spAutoFit/>
          </a:bodyPr>
          <a:lstStyle/>
          <a:p>
            <a:pPr marL="0" marR="0" lvl="0" indent="0" algn="ctr" rtl="0">
              <a:lnSpc>
                <a:spcPct val="150000"/>
              </a:lnSpc>
              <a:spcBef>
                <a:spcPts val="0"/>
              </a:spcBef>
              <a:spcAft>
                <a:spcPts val="0"/>
              </a:spcAft>
              <a:buClr>
                <a:srgbClr val="000000"/>
              </a:buClr>
              <a:buSzPts val="1800"/>
              <a:buFont typeface="Arial"/>
              <a:buNone/>
            </a:pPr>
            <a:r>
              <a:rPr lang="en-PH" sz="1800" b="0" i="0" u="none" strike="noStrike" cap="none">
                <a:solidFill>
                  <a:srgbClr val="000000"/>
                </a:solidFill>
                <a:latin typeface="Poppins"/>
                <a:ea typeface="Poppins"/>
                <a:cs typeface="Poppins"/>
                <a:sym typeface="Poppins"/>
              </a:rPr>
              <a:t>Regularly practicing self-care </a:t>
            </a:r>
            <a:br>
              <a:rPr lang="en-PH" sz="1800" b="0" i="0" u="none" strike="noStrike" cap="none">
                <a:solidFill>
                  <a:srgbClr val="000000"/>
                </a:solidFill>
                <a:latin typeface="Poppins"/>
                <a:ea typeface="Poppins"/>
                <a:cs typeface="Poppins"/>
                <a:sym typeface="Poppins"/>
              </a:rPr>
            </a:br>
            <a:r>
              <a:rPr lang="en-PH" sz="1800" b="0" i="0" u="none" strike="noStrike" cap="none">
                <a:solidFill>
                  <a:srgbClr val="000000"/>
                </a:solidFill>
                <a:latin typeface="Poppins"/>
                <a:ea typeface="Poppins"/>
                <a:cs typeface="Poppins"/>
                <a:sym typeface="Poppins"/>
              </a:rPr>
              <a:t>can improve your overall well-being.</a:t>
            </a:r>
            <a:endParaRPr sz="1200" b="0" i="0" u="none" strike="noStrike" cap="none">
              <a:solidFill>
                <a:srgbClr val="262626"/>
              </a:solidFill>
              <a:latin typeface="Poppins"/>
              <a:ea typeface="Poppins"/>
              <a:cs typeface="Poppins"/>
              <a:sym typeface="Poppin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pic>
        <p:nvPicPr>
          <p:cNvPr id="467" name="Google Shape;467;p39"/>
          <p:cNvPicPr preferRelativeResize="0"/>
          <p:nvPr/>
        </p:nvPicPr>
        <p:blipFill rotWithShape="1">
          <a:blip r:embed="rId3">
            <a:alphaModFix/>
          </a:blip>
          <a:srcRect/>
          <a:stretch/>
        </p:blipFill>
        <p:spPr>
          <a:xfrm>
            <a:off x="0" y="0"/>
            <a:ext cx="9144003" cy="5143496"/>
          </a:xfrm>
          <a:prstGeom prst="rect">
            <a:avLst/>
          </a:prstGeom>
          <a:noFill/>
          <a:ln>
            <a:noFill/>
          </a:ln>
        </p:spPr>
      </p:pic>
      <p:pic>
        <p:nvPicPr>
          <p:cNvPr id="468" name="Google Shape;468;p39"/>
          <p:cNvPicPr preferRelativeResize="0"/>
          <p:nvPr/>
        </p:nvPicPr>
        <p:blipFill rotWithShape="1">
          <a:blip r:embed="rId4">
            <a:alphaModFix/>
          </a:blip>
          <a:srcRect l="7106" b="24511"/>
          <a:stretch/>
        </p:blipFill>
        <p:spPr>
          <a:xfrm>
            <a:off x="0" y="1209200"/>
            <a:ext cx="2761050" cy="3934300"/>
          </a:xfrm>
          <a:prstGeom prst="rect">
            <a:avLst/>
          </a:prstGeom>
          <a:noFill/>
          <a:ln>
            <a:noFill/>
          </a:ln>
        </p:spPr>
      </p:pic>
      <p:sp>
        <p:nvSpPr>
          <p:cNvPr id="469" name="Google Shape;469;p39"/>
          <p:cNvSpPr txBox="1"/>
          <p:nvPr/>
        </p:nvSpPr>
        <p:spPr>
          <a:xfrm>
            <a:off x="3056125" y="311833"/>
            <a:ext cx="5576700" cy="923330"/>
          </a:xfrm>
          <a:prstGeom prst="rect">
            <a:avLst/>
          </a:prstGeom>
          <a:noFill/>
          <a:ln>
            <a:noFill/>
          </a:ln>
          <a:effectLst>
            <a:outerShdw dist="57150" dir="1200000" algn="bl" rotWithShape="0">
              <a:srgbClr val="EE5C61"/>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PH" sz="6000" b="0" i="0" u="none" strike="noStrike" cap="none">
                <a:solidFill>
                  <a:schemeClr val="lt1"/>
                </a:solidFill>
                <a:latin typeface="Chewy"/>
                <a:ea typeface="Chewy"/>
                <a:cs typeface="Chewy"/>
                <a:sym typeface="Chewy"/>
              </a:rPr>
              <a:t>Let’s take action!</a:t>
            </a:r>
            <a:endParaRPr sz="6000" b="0" i="0" u="none" strike="noStrike" cap="none">
              <a:solidFill>
                <a:schemeClr val="lt1"/>
              </a:solidFill>
              <a:latin typeface="Chewy"/>
              <a:ea typeface="Chewy"/>
              <a:cs typeface="Chewy"/>
              <a:sym typeface="Chewy"/>
            </a:endParaRPr>
          </a:p>
        </p:txBody>
      </p:sp>
      <p:pic>
        <p:nvPicPr>
          <p:cNvPr id="470" name="Google Shape;470;p39"/>
          <p:cNvPicPr preferRelativeResize="0"/>
          <p:nvPr/>
        </p:nvPicPr>
        <p:blipFill rotWithShape="1">
          <a:blip r:embed="rId5">
            <a:alphaModFix/>
          </a:blip>
          <a:srcRect r="32304"/>
          <a:stretch/>
        </p:blipFill>
        <p:spPr>
          <a:xfrm rot="5400000" flipH="1">
            <a:off x="571434" y="-204639"/>
            <a:ext cx="1069551" cy="1478824"/>
          </a:xfrm>
          <a:prstGeom prst="rect">
            <a:avLst/>
          </a:prstGeom>
          <a:noFill/>
          <a:ln>
            <a:noFill/>
          </a:ln>
        </p:spPr>
      </p:pic>
      <p:sp>
        <p:nvSpPr>
          <p:cNvPr id="471" name="Google Shape;471;p39"/>
          <p:cNvSpPr/>
          <p:nvPr/>
        </p:nvSpPr>
        <p:spPr>
          <a:xfrm>
            <a:off x="2777092" y="1331751"/>
            <a:ext cx="6221942" cy="3531999"/>
          </a:xfrm>
          <a:prstGeom prst="roundRect">
            <a:avLst>
              <a:gd name="adj" fmla="val 8559"/>
            </a:avLst>
          </a:prstGeom>
          <a:solidFill>
            <a:srgbClr val="F16A5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72" name="Google Shape;472;p39"/>
          <p:cNvSpPr txBox="1"/>
          <p:nvPr/>
        </p:nvSpPr>
        <p:spPr>
          <a:xfrm>
            <a:off x="2982973" y="1546996"/>
            <a:ext cx="5856227" cy="3093124"/>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800"/>
              <a:buFont typeface="Arial"/>
              <a:buChar char="•"/>
            </a:pPr>
            <a:r>
              <a:rPr lang="en-PH" sz="1800" b="1" i="0" u="none" strike="noStrike" cap="none">
                <a:solidFill>
                  <a:schemeClr val="lt1"/>
                </a:solidFill>
                <a:latin typeface="Poppins"/>
                <a:ea typeface="Poppins"/>
                <a:cs typeface="Poppins"/>
                <a:sym typeface="Poppins"/>
              </a:rPr>
              <a:t>Allot at least five minutes of your time every day to practice self-care.</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Go to page 12 of the mental health booklet to learn more about self-care practices and exercises.</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Share these self-care tips and exercises with your peers.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g2e5bb8cc2d3_0_12"/>
          <p:cNvPicPr preferRelativeResize="0"/>
          <p:nvPr/>
        </p:nvPicPr>
        <p:blipFill rotWithShape="1">
          <a:blip r:embed="rId3">
            <a:alphaModFix/>
          </a:blip>
          <a:srcRect/>
          <a:stretch/>
        </p:blipFill>
        <p:spPr>
          <a:xfrm>
            <a:off x="0" y="0"/>
            <a:ext cx="9144003" cy="514349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76"/>
        <p:cNvGrpSpPr/>
        <p:nvPr/>
      </p:nvGrpSpPr>
      <p:grpSpPr>
        <a:xfrm>
          <a:off x="0" y="0"/>
          <a:ext cx="0" cy="0"/>
          <a:chOff x="0" y="0"/>
          <a:chExt cx="0" cy="0"/>
        </a:xfrm>
      </p:grpSpPr>
      <p:sp>
        <p:nvSpPr>
          <p:cNvPr id="477" name="Google Shape;477;g2e5bb8cc2d3_0_61"/>
          <p:cNvSpPr txBox="1"/>
          <p:nvPr/>
        </p:nvSpPr>
        <p:spPr>
          <a:xfrm>
            <a:off x="605761" y="866751"/>
            <a:ext cx="3858300" cy="2586000"/>
          </a:xfrm>
          <a:prstGeom prst="rect">
            <a:avLst/>
          </a:prstGeom>
          <a:noFill/>
          <a:ln>
            <a:noFill/>
          </a:ln>
          <a:effectLst>
            <a:outerShdw dist="76200" dir="1200000" algn="bl" rotWithShape="0">
              <a:srgbClr val="EE5C61"/>
            </a:outerShdw>
          </a:effectLst>
        </p:spPr>
        <p:txBody>
          <a:bodyPr spcFirstLastPara="1" wrap="square" lIns="0" tIns="0" rIns="0" bIns="0" anchor="ctr" anchorCtr="0">
            <a:noAutofit/>
          </a:bodyPr>
          <a:lstStyle/>
          <a:p>
            <a:pPr marL="0" marR="0" lvl="0" indent="0" algn="l" rtl="0">
              <a:lnSpc>
                <a:spcPct val="80000"/>
              </a:lnSpc>
              <a:spcBef>
                <a:spcPts val="0"/>
              </a:spcBef>
              <a:spcAft>
                <a:spcPts val="0"/>
              </a:spcAft>
              <a:buClr>
                <a:srgbClr val="000000"/>
              </a:buClr>
              <a:buSzPts val="6000"/>
              <a:buFont typeface="Arial"/>
              <a:buNone/>
            </a:pPr>
            <a:endParaRPr sz="6000" b="0" i="0" u="none" strike="noStrike" cap="none">
              <a:solidFill>
                <a:schemeClr val="lt1"/>
              </a:solidFill>
              <a:latin typeface="Chewy"/>
              <a:ea typeface="Chewy"/>
              <a:cs typeface="Chewy"/>
              <a:sym typeface="Chewy"/>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g2e5bb8cc2d3_0_110"/>
          <p:cNvSpPr/>
          <p:nvPr/>
        </p:nvSpPr>
        <p:spPr>
          <a:xfrm>
            <a:off x="-1" y="-701"/>
            <a:ext cx="9144000" cy="51441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83" name="Google Shape;483;g2e5bb8cc2d3_0_110"/>
          <p:cNvSpPr txBox="1"/>
          <p:nvPr/>
        </p:nvSpPr>
        <p:spPr>
          <a:xfrm>
            <a:off x="830946" y="369026"/>
            <a:ext cx="7825500" cy="13545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4400"/>
              <a:buFont typeface="Arial"/>
              <a:buNone/>
            </a:pPr>
            <a:r>
              <a:rPr lang="en-PH" sz="4400" b="0" i="0" u="none" strike="noStrike" cap="none">
                <a:solidFill>
                  <a:schemeClr val="lt1"/>
                </a:solidFill>
                <a:latin typeface="Chewy"/>
                <a:ea typeface="Chewy"/>
                <a:cs typeface="Chewy"/>
                <a:sym typeface="Chewy"/>
              </a:rPr>
              <a:t>COVID-19, Emergency Preparedness &amp; False Information</a:t>
            </a:r>
            <a:endParaRPr sz="4400" b="0" i="0" u="none" strike="noStrike" cap="none">
              <a:solidFill>
                <a:schemeClr val="lt1"/>
              </a:solidFill>
              <a:latin typeface="Chewy"/>
              <a:ea typeface="Chewy"/>
              <a:cs typeface="Chewy"/>
              <a:sym typeface="Chewy"/>
            </a:endParaRPr>
          </a:p>
        </p:txBody>
      </p:sp>
      <p:sp>
        <p:nvSpPr>
          <p:cNvPr id="484" name="Google Shape;484;g2e5bb8cc2d3_0_110"/>
          <p:cNvSpPr txBox="1"/>
          <p:nvPr/>
        </p:nvSpPr>
        <p:spPr>
          <a:xfrm>
            <a:off x="917087" y="1979878"/>
            <a:ext cx="7635600" cy="2967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600"/>
              <a:buFont typeface="Arial"/>
              <a:buNone/>
            </a:pPr>
            <a:r>
              <a:rPr lang="en-PH" sz="1600" b="0" i="0" u="none" strike="noStrike" cap="none">
                <a:solidFill>
                  <a:schemeClr val="lt1"/>
                </a:solidFill>
                <a:latin typeface="Poppins"/>
                <a:ea typeface="Poppins"/>
                <a:cs typeface="Poppins"/>
                <a:sym typeface="Poppins"/>
              </a:rPr>
              <a:t>In this section, you and your peers will:</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600"/>
              <a:buFont typeface="Arial"/>
              <a:buChar char="•"/>
            </a:pPr>
            <a:r>
              <a:rPr lang="en-PH" sz="1600" b="0" i="0" u="none" strike="noStrike" cap="none">
                <a:solidFill>
                  <a:schemeClr val="lt1"/>
                </a:solidFill>
                <a:latin typeface="Poppins"/>
                <a:ea typeface="Poppins"/>
                <a:cs typeface="Poppins"/>
                <a:sym typeface="Poppins"/>
              </a:rPr>
              <a:t>Learn the importance of gathering lessons learned from the </a:t>
            </a:r>
            <a:br>
              <a:rPr lang="en-PH" sz="1600" b="0" i="0" u="none" strike="noStrike" cap="none">
                <a:solidFill>
                  <a:schemeClr val="lt1"/>
                </a:solidFill>
                <a:latin typeface="Poppins"/>
                <a:ea typeface="Poppins"/>
                <a:cs typeface="Poppins"/>
                <a:sym typeface="Poppins"/>
              </a:rPr>
            </a:br>
            <a:r>
              <a:rPr lang="en-PH" sz="1600" b="0" i="0" u="none" strike="noStrike" cap="none">
                <a:solidFill>
                  <a:schemeClr val="lt1"/>
                </a:solidFill>
                <a:latin typeface="Poppins"/>
                <a:ea typeface="Poppins"/>
                <a:cs typeface="Poppins"/>
                <a:sym typeface="Poppins"/>
              </a:rPr>
              <a:t>COVID-19 pandemic to prepare for future emergencies</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600"/>
              <a:buFont typeface="Arial"/>
              <a:buChar char="•"/>
            </a:pPr>
            <a:r>
              <a:rPr lang="en-PH" sz="1600" b="0" i="0" u="none" strike="noStrike" cap="none">
                <a:solidFill>
                  <a:schemeClr val="lt1"/>
                </a:solidFill>
                <a:latin typeface="Poppins"/>
                <a:ea typeface="Poppins"/>
                <a:cs typeface="Poppins"/>
                <a:sym typeface="Poppins"/>
              </a:rPr>
              <a:t>Understand how vaccines can save lives</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600"/>
              <a:buFont typeface="Arial"/>
              <a:buChar char="•"/>
            </a:pPr>
            <a:r>
              <a:rPr lang="en-PH" sz="1600" b="0" i="0" u="none" strike="noStrike" cap="none">
                <a:solidFill>
                  <a:schemeClr val="lt1"/>
                </a:solidFill>
                <a:latin typeface="Poppins"/>
                <a:ea typeface="Poppins"/>
                <a:cs typeface="Poppins"/>
                <a:sym typeface="Poppins"/>
              </a:rPr>
              <a:t>Know the different types of false information and how to spot them</a:t>
            </a:r>
            <a:endParaRPr sz="1400" b="0" i="0" u="none" strike="noStrike" cap="none">
              <a:solidFill>
                <a:srgbClr val="000000"/>
              </a:solidFill>
              <a:latin typeface="Arial"/>
              <a:ea typeface="Arial"/>
              <a:cs typeface="Arial"/>
              <a:sym typeface="Arial"/>
            </a:endParaRPr>
          </a:p>
          <a:p>
            <a:pPr marL="285750" marR="0" lvl="0" indent="-184150" algn="l" rtl="0">
              <a:lnSpc>
                <a:spcPct val="115000"/>
              </a:lnSpc>
              <a:spcBef>
                <a:spcPts val="0"/>
              </a:spcBef>
              <a:spcAft>
                <a:spcPts val="0"/>
              </a:spcAft>
              <a:buClr>
                <a:srgbClr val="000000"/>
              </a:buClr>
              <a:buSzPts val="1600"/>
              <a:buFont typeface="Arial"/>
              <a:buNone/>
            </a:pPr>
            <a:endParaRPr sz="1600" b="0" i="0" u="none" strike="noStrike" cap="none">
              <a:solidFill>
                <a:schemeClr val="lt1"/>
              </a:solidFill>
              <a:latin typeface="Poppins"/>
              <a:ea typeface="Poppins"/>
              <a:cs typeface="Poppins"/>
              <a:sym typeface="Poppins"/>
            </a:endParaRPr>
          </a:p>
          <a:p>
            <a:pPr marL="285750" marR="0" lvl="0" indent="-184150" algn="l" rtl="0">
              <a:lnSpc>
                <a:spcPct val="115000"/>
              </a:lnSpc>
              <a:spcBef>
                <a:spcPts val="0"/>
              </a:spcBef>
              <a:spcAft>
                <a:spcPts val="0"/>
              </a:spcAft>
              <a:buClr>
                <a:srgbClr val="000000"/>
              </a:buClr>
              <a:buSzPts val="1600"/>
              <a:buFont typeface="Arial"/>
              <a:buNone/>
            </a:pPr>
            <a:endParaRPr sz="1600" b="0" i="0" u="none" strike="noStrike" cap="none">
              <a:solidFill>
                <a:schemeClr val="lt1"/>
              </a:solidFill>
              <a:latin typeface="Poppins"/>
              <a:ea typeface="Poppins"/>
              <a:cs typeface="Poppins"/>
              <a:sym typeface="Poppins"/>
            </a:endParaRPr>
          </a:p>
        </p:txBody>
      </p:sp>
      <p:pic>
        <p:nvPicPr>
          <p:cNvPr id="485" name="Google Shape;485;g2e5bb8cc2d3_0_110"/>
          <p:cNvPicPr preferRelativeResize="0"/>
          <p:nvPr/>
        </p:nvPicPr>
        <p:blipFill rotWithShape="1">
          <a:blip r:embed="rId3">
            <a:alphaModFix/>
          </a:blip>
          <a:srcRect l="-5984" t="-14597" r="16105" b="-12449"/>
          <a:stretch/>
        </p:blipFill>
        <p:spPr>
          <a:xfrm rot="10800000">
            <a:off x="-70375" y="774275"/>
            <a:ext cx="1239650" cy="16422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g2e5bb8cc2d3_0_117"/>
          <p:cNvSpPr/>
          <p:nvPr/>
        </p:nvSpPr>
        <p:spPr>
          <a:xfrm>
            <a:off x="-46297" y="-10417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91" name="Google Shape;491;g2e5bb8cc2d3_0_117"/>
          <p:cNvSpPr txBox="1"/>
          <p:nvPr/>
        </p:nvSpPr>
        <p:spPr>
          <a:xfrm>
            <a:off x="1344900" y="1667257"/>
            <a:ext cx="6454200" cy="20010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rgbClr val="F2F2F2"/>
                </a:solidFill>
                <a:latin typeface="Chewy"/>
                <a:ea typeface="Chewy"/>
                <a:cs typeface="Chewy"/>
                <a:sym typeface="Chewy"/>
              </a:rPr>
              <a:t>Learnings from the COVID-19 pandemic</a:t>
            </a:r>
            <a:endParaRPr sz="6500" b="0" i="0" u="none" strike="noStrike" cap="none">
              <a:solidFill>
                <a:srgbClr val="F2F2F2"/>
              </a:solidFill>
              <a:latin typeface="Chewy"/>
              <a:ea typeface="Chewy"/>
              <a:cs typeface="Chewy"/>
              <a:sym typeface="Chewy"/>
            </a:endParaRPr>
          </a:p>
        </p:txBody>
      </p:sp>
      <p:pic>
        <p:nvPicPr>
          <p:cNvPr id="492" name="Google Shape;492;g2e5bb8cc2d3_0_117"/>
          <p:cNvPicPr preferRelativeResize="0"/>
          <p:nvPr/>
        </p:nvPicPr>
        <p:blipFill rotWithShape="1">
          <a:blip r:embed="rId3">
            <a:alphaModFix/>
          </a:blip>
          <a:srcRect l="16712" t="16949" r="-5466" b="-1694"/>
          <a:stretch/>
        </p:blipFill>
        <p:spPr>
          <a:xfrm rot="-5400000">
            <a:off x="30198" y="3691328"/>
            <a:ext cx="1426799" cy="1486243"/>
          </a:xfrm>
          <a:prstGeom prst="rect">
            <a:avLst/>
          </a:prstGeom>
          <a:noFill/>
          <a:ln>
            <a:noFill/>
          </a:ln>
        </p:spPr>
      </p:pic>
      <p:pic>
        <p:nvPicPr>
          <p:cNvPr id="493" name="Google Shape;493;g2e5bb8cc2d3_0_117"/>
          <p:cNvPicPr preferRelativeResize="0"/>
          <p:nvPr/>
        </p:nvPicPr>
        <p:blipFill rotWithShape="1">
          <a:blip r:embed="rId4">
            <a:alphaModFix/>
          </a:blip>
          <a:srcRect l="-18217" t="1816" b="-9308"/>
          <a:stretch/>
        </p:blipFill>
        <p:spPr>
          <a:xfrm>
            <a:off x="7715150" y="-104175"/>
            <a:ext cx="1486250" cy="167985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g2e5bb8cc2d3_0_124"/>
          <p:cNvSpPr/>
          <p:nvPr/>
        </p:nvSpPr>
        <p:spPr>
          <a:xfrm>
            <a:off x="-46297" y="-10417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99" name="Google Shape;499;g2e5bb8cc2d3_0_124"/>
          <p:cNvSpPr txBox="1"/>
          <p:nvPr/>
        </p:nvSpPr>
        <p:spPr>
          <a:xfrm>
            <a:off x="368618" y="601469"/>
            <a:ext cx="5799000" cy="8928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I remember when…</a:t>
            </a:r>
            <a:endParaRPr sz="5800" b="0" i="0" u="none" strike="noStrike" cap="none">
              <a:solidFill>
                <a:schemeClr val="lt1"/>
              </a:solidFill>
              <a:latin typeface="Chewy"/>
              <a:ea typeface="Chewy"/>
              <a:cs typeface="Chewy"/>
              <a:sym typeface="Chewy"/>
            </a:endParaRPr>
          </a:p>
        </p:txBody>
      </p:sp>
      <p:sp>
        <p:nvSpPr>
          <p:cNvPr id="500" name="Google Shape;500;g2e5bb8cc2d3_0_124"/>
          <p:cNvSpPr txBox="1"/>
          <p:nvPr/>
        </p:nvSpPr>
        <p:spPr>
          <a:xfrm>
            <a:off x="368618" y="1814070"/>
            <a:ext cx="5689200" cy="1077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PH" sz="1600" b="0" i="0" u="none" strike="noStrike" cap="none">
                <a:solidFill>
                  <a:schemeClr val="lt1"/>
                </a:solidFill>
                <a:latin typeface="Poppins"/>
                <a:ea typeface="Poppins"/>
                <a:cs typeface="Poppins"/>
                <a:sym typeface="Poppins"/>
              </a:rPr>
              <a:t>Think of an experience during the COVID-19 pandemic that you will never forget.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600"/>
              <a:buFont typeface="Arial"/>
              <a:buNone/>
            </a:pPr>
            <a:r>
              <a:rPr lang="en-PH" sz="1600" b="0" i="0" u="none" strike="noStrike" cap="none">
                <a:solidFill>
                  <a:schemeClr val="lt1"/>
                </a:solidFill>
                <a:latin typeface="Poppins"/>
                <a:ea typeface="Poppins"/>
                <a:cs typeface="Poppins"/>
                <a:sym typeface="Poppins"/>
              </a:rPr>
              <a:t>Create a 3-minute skit about it with your groupmates.</a:t>
            </a:r>
            <a:endParaRPr sz="1600" b="0" i="0" u="none" strike="noStrike" cap="none">
              <a:solidFill>
                <a:srgbClr val="000000"/>
              </a:solidFill>
              <a:latin typeface="Arial"/>
              <a:ea typeface="Arial"/>
              <a:cs typeface="Arial"/>
              <a:sym typeface="Arial"/>
            </a:endParaRPr>
          </a:p>
        </p:txBody>
      </p:sp>
      <p:sp>
        <p:nvSpPr>
          <p:cNvPr id="501" name="Google Shape;501;g2e5bb8cc2d3_0_124"/>
          <p:cNvSpPr/>
          <p:nvPr/>
        </p:nvSpPr>
        <p:spPr>
          <a:xfrm>
            <a:off x="5315689" y="1514717"/>
            <a:ext cx="3727401" cy="3600450"/>
          </a:xfrm>
          <a:custGeom>
            <a:avLst/>
            <a:gdLst/>
            <a:ahLst/>
            <a:cxnLst/>
            <a:rect l="l" t="t" r="r" b="b"/>
            <a:pathLst>
              <a:path w="8376183" h="8229600" extrusionOk="0">
                <a:moveTo>
                  <a:pt x="0" y="0"/>
                </a:moveTo>
                <a:lnTo>
                  <a:pt x="8376184" y="0"/>
                </a:lnTo>
                <a:lnTo>
                  <a:pt x="8376184" y="8229600"/>
                </a:lnTo>
                <a:lnTo>
                  <a:pt x="0" y="8229600"/>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02" name="Google Shape;502;g2e5bb8cc2d3_0_124"/>
          <p:cNvPicPr preferRelativeResize="0"/>
          <p:nvPr/>
        </p:nvPicPr>
        <p:blipFill rotWithShape="1">
          <a:blip r:embed="rId4">
            <a:alphaModFix/>
          </a:blip>
          <a:srcRect l="16712" t="16949" r="-5466" b="-1694"/>
          <a:stretch/>
        </p:blipFill>
        <p:spPr>
          <a:xfrm rot="-5400000">
            <a:off x="30198" y="3691328"/>
            <a:ext cx="1426799" cy="1486243"/>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pic>
        <p:nvPicPr>
          <p:cNvPr id="507" name="Google Shape;507;g2e5bb8cc2d3_0_132"/>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508" name="Google Shape;508;g2e5bb8cc2d3_0_132"/>
          <p:cNvSpPr txBox="1"/>
          <p:nvPr/>
        </p:nvSpPr>
        <p:spPr>
          <a:xfrm>
            <a:off x="3032034" y="774374"/>
            <a:ext cx="5799000" cy="892800"/>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I remember when…</a:t>
            </a:r>
            <a:endParaRPr sz="5800" b="0" i="0" u="none" strike="noStrike" cap="none">
              <a:solidFill>
                <a:schemeClr val="lt1"/>
              </a:solidFill>
              <a:latin typeface="Chewy"/>
              <a:ea typeface="Chewy"/>
              <a:cs typeface="Chewy"/>
              <a:sym typeface="Chewy"/>
            </a:endParaRPr>
          </a:p>
        </p:txBody>
      </p:sp>
      <p:sp>
        <p:nvSpPr>
          <p:cNvPr id="509" name="Google Shape;509;g2e5bb8cc2d3_0_132"/>
          <p:cNvSpPr txBox="1"/>
          <p:nvPr/>
        </p:nvSpPr>
        <p:spPr>
          <a:xfrm>
            <a:off x="3032034" y="1986975"/>
            <a:ext cx="5689200" cy="1077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PH" sz="1600" b="0" i="0" u="none" strike="noStrike" cap="none">
                <a:solidFill>
                  <a:schemeClr val="lt1"/>
                </a:solidFill>
                <a:latin typeface="Poppins"/>
                <a:ea typeface="Poppins"/>
                <a:cs typeface="Poppins"/>
                <a:sym typeface="Poppins"/>
              </a:rPr>
              <a:t>Think of an experience during the COVID-19 pandemic that you will never forget.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600"/>
              <a:buFont typeface="Arial"/>
              <a:buNone/>
            </a:pPr>
            <a:r>
              <a:rPr lang="en-PH" sz="1600" b="0" i="0" u="none" strike="noStrike" cap="none">
                <a:solidFill>
                  <a:schemeClr val="lt1"/>
                </a:solidFill>
                <a:latin typeface="Poppins"/>
                <a:ea typeface="Poppins"/>
                <a:cs typeface="Poppins"/>
                <a:sym typeface="Poppins"/>
              </a:rPr>
              <a:t>Create a 3-minute skit about it with your groupmates.</a:t>
            </a:r>
            <a:endParaRPr sz="1600" b="0" i="0" u="none" strike="noStrike" cap="none">
              <a:solidFill>
                <a:srgbClr val="000000"/>
              </a:solidFill>
              <a:latin typeface="Arial"/>
              <a:ea typeface="Arial"/>
              <a:cs typeface="Arial"/>
              <a:sym typeface="Arial"/>
            </a:endParaRPr>
          </a:p>
        </p:txBody>
      </p:sp>
      <p:sp>
        <p:nvSpPr>
          <p:cNvPr id="510" name="Google Shape;510;g2e5bb8cc2d3_0_132"/>
          <p:cNvSpPr/>
          <p:nvPr/>
        </p:nvSpPr>
        <p:spPr>
          <a:xfrm>
            <a:off x="278328" y="653019"/>
            <a:ext cx="2472429" cy="4485132"/>
          </a:xfrm>
          <a:custGeom>
            <a:avLst/>
            <a:gdLst/>
            <a:ahLst/>
            <a:cxnLst/>
            <a:rect l="l" t="t" r="r" b="b"/>
            <a:pathLst>
              <a:path w="4536567" h="8229600" extrusionOk="0">
                <a:moveTo>
                  <a:pt x="0" y="0"/>
                </a:moveTo>
                <a:lnTo>
                  <a:pt x="4536567" y="0"/>
                </a:lnTo>
                <a:lnTo>
                  <a:pt x="4536567" y="8229600"/>
                </a:lnTo>
                <a:lnTo>
                  <a:pt x="0" y="8229600"/>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11" name="Google Shape;511;g2e5bb8cc2d3_0_132"/>
          <p:cNvPicPr preferRelativeResize="0"/>
          <p:nvPr/>
        </p:nvPicPr>
        <p:blipFill rotWithShape="1">
          <a:blip r:embed="rId5">
            <a:alphaModFix/>
          </a:blip>
          <a:srcRect l="18103" t="13163" r="-5014"/>
          <a:stretch/>
        </p:blipFill>
        <p:spPr>
          <a:xfrm rot="10800000">
            <a:off x="7741134" y="3610621"/>
            <a:ext cx="1403613" cy="1532877"/>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g2e5bb8cc2d3_0_140"/>
          <p:cNvSpPr/>
          <p:nvPr/>
        </p:nvSpPr>
        <p:spPr>
          <a:xfrm>
            <a:off x="-1" y="-701"/>
            <a:ext cx="9144000" cy="51441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17" name="Google Shape;517;g2e5bb8cc2d3_0_140"/>
          <p:cNvSpPr txBox="1"/>
          <p:nvPr/>
        </p:nvSpPr>
        <p:spPr>
          <a:xfrm>
            <a:off x="1344900" y="323875"/>
            <a:ext cx="6454200" cy="8928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Let’s talk!</a:t>
            </a:r>
            <a:endParaRPr sz="5800" b="0" i="0" u="none" strike="noStrike" cap="none">
              <a:solidFill>
                <a:schemeClr val="lt1"/>
              </a:solidFill>
              <a:latin typeface="Chewy"/>
              <a:ea typeface="Chewy"/>
              <a:cs typeface="Chewy"/>
              <a:sym typeface="Chewy"/>
            </a:endParaRPr>
          </a:p>
        </p:txBody>
      </p:sp>
      <p:pic>
        <p:nvPicPr>
          <p:cNvPr id="518" name="Google Shape;518;g2e5bb8cc2d3_0_140"/>
          <p:cNvPicPr preferRelativeResize="0"/>
          <p:nvPr/>
        </p:nvPicPr>
        <p:blipFill rotWithShape="1">
          <a:blip r:embed="rId3">
            <a:alphaModFix/>
          </a:blip>
          <a:srcRect r="40447" b="35223"/>
          <a:stretch/>
        </p:blipFill>
        <p:spPr>
          <a:xfrm rot="10800000" flipH="1">
            <a:off x="7920498" y="-701"/>
            <a:ext cx="1223526" cy="1217128"/>
          </a:xfrm>
          <a:prstGeom prst="rect">
            <a:avLst/>
          </a:prstGeom>
          <a:noFill/>
          <a:ln>
            <a:noFill/>
          </a:ln>
        </p:spPr>
      </p:pic>
      <p:pic>
        <p:nvPicPr>
          <p:cNvPr id="519" name="Google Shape;519;g2e5bb8cc2d3_0_140"/>
          <p:cNvPicPr preferRelativeResize="0"/>
          <p:nvPr/>
        </p:nvPicPr>
        <p:blipFill rotWithShape="1">
          <a:blip r:embed="rId4">
            <a:alphaModFix/>
          </a:blip>
          <a:srcRect l="18103" t="13163" r="-5014"/>
          <a:stretch/>
        </p:blipFill>
        <p:spPr>
          <a:xfrm rot="10800000">
            <a:off x="7741134" y="3610621"/>
            <a:ext cx="1403613" cy="1532877"/>
          </a:xfrm>
          <a:prstGeom prst="rect">
            <a:avLst/>
          </a:prstGeom>
          <a:noFill/>
          <a:ln>
            <a:noFill/>
          </a:ln>
        </p:spPr>
      </p:pic>
      <p:sp>
        <p:nvSpPr>
          <p:cNvPr id="520" name="Google Shape;520;g2e5bb8cc2d3_0_140"/>
          <p:cNvSpPr txBox="1"/>
          <p:nvPr/>
        </p:nvSpPr>
        <p:spPr>
          <a:xfrm>
            <a:off x="1645662" y="1216427"/>
            <a:ext cx="6274800" cy="32325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F2F2F2"/>
                </a:solidFill>
                <a:latin typeface="Poppins"/>
                <a:ea typeface="Poppins"/>
                <a:cs typeface="Poppins"/>
                <a:sym typeface="Poppins"/>
              </a:rPr>
              <a:t>Which scenes did you relate to the most?</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F2F2F2"/>
                </a:solidFill>
                <a:latin typeface="Poppins"/>
                <a:ea typeface="Poppins"/>
                <a:cs typeface="Poppins"/>
                <a:sym typeface="Poppins"/>
              </a:rPr>
              <a:t>What have you learned from living through </a:t>
            </a:r>
            <a:br>
              <a:rPr lang="en-PH" sz="1800" b="0" i="0" u="none" strike="noStrike" cap="none">
                <a:solidFill>
                  <a:srgbClr val="F2F2F2"/>
                </a:solidFill>
                <a:latin typeface="Poppins"/>
                <a:ea typeface="Poppins"/>
                <a:cs typeface="Poppins"/>
                <a:sym typeface="Poppins"/>
              </a:rPr>
            </a:br>
            <a:r>
              <a:rPr lang="en-PH" sz="1800" b="0" i="0" u="none" strike="noStrike" cap="none">
                <a:solidFill>
                  <a:srgbClr val="F2F2F2"/>
                </a:solidFill>
                <a:latin typeface="Poppins"/>
                <a:ea typeface="Poppins"/>
                <a:cs typeface="Poppins"/>
                <a:sym typeface="Poppins"/>
              </a:rPr>
              <a:t>the COVID-19 pandemic?</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F2F2F2"/>
                </a:solidFill>
                <a:latin typeface="Poppins"/>
                <a:ea typeface="Poppins"/>
                <a:cs typeface="Poppins"/>
                <a:sym typeface="Poppins"/>
              </a:rPr>
              <a:t>What might you do differently next time </a:t>
            </a:r>
            <a:br>
              <a:rPr lang="en-PH" sz="1800" b="0" i="0" u="none" strike="noStrike" cap="none">
                <a:solidFill>
                  <a:srgbClr val="F2F2F2"/>
                </a:solidFill>
                <a:latin typeface="Poppins"/>
                <a:ea typeface="Poppins"/>
                <a:cs typeface="Poppins"/>
                <a:sym typeface="Poppins"/>
              </a:rPr>
            </a:br>
            <a:r>
              <a:rPr lang="en-PH" sz="1800" b="0" i="0" u="none" strike="noStrike" cap="none">
                <a:solidFill>
                  <a:srgbClr val="F2F2F2"/>
                </a:solidFill>
                <a:latin typeface="Poppins"/>
                <a:ea typeface="Poppins"/>
                <a:cs typeface="Poppins"/>
                <a:sym typeface="Poppins"/>
              </a:rPr>
              <a:t>(if there is a next time) to protect yourself, </a:t>
            </a:r>
            <a:br>
              <a:rPr lang="en-PH" sz="1800" b="0" i="0" u="none" strike="noStrike" cap="none">
                <a:solidFill>
                  <a:srgbClr val="F2F2F2"/>
                </a:solidFill>
                <a:latin typeface="Poppins"/>
                <a:ea typeface="Poppins"/>
                <a:cs typeface="Poppins"/>
                <a:sym typeface="Poppins"/>
              </a:rPr>
            </a:br>
            <a:r>
              <a:rPr lang="en-PH" sz="1800" b="0" i="0" u="none" strike="noStrike" cap="none">
                <a:solidFill>
                  <a:srgbClr val="F2F2F2"/>
                </a:solidFill>
                <a:latin typeface="Poppins"/>
                <a:ea typeface="Poppins"/>
                <a:cs typeface="Poppins"/>
                <a:sym typeface="Poppins"/>
              </a:rPr>
              <a:t>your family, and your community?</a:t>
            </a:r>
            <a:endParaRPr sz="1800" b="0" i="0" u="none" strike="noStrike" cap="none">
              <a:solidFill>
                <a:srgbClr val="F2F2F2"/>
              </a:solidFill>
              <a:latin typeface="Poppins"/>
              <a:ea typeface="Poppins"/>
              <a:cs typeface="Poppins"/>
              <a:sym typeface="Poppins"/>
            </a:endParaRPr>
          </a:p>
        </p:txBody>
      </p:sp>
      <p:pic>
        <p:nvPicPr>
          <p:cNvPr id="521" name="Google Shape;521;g2e5bb8cc2d3_0_140"/>
          <p:cNvPicPr preferRelativeResize="0"/>
          <p:nvPr/>
        </p:nvPicPr>
        <p:blipFill rotWithShape="1">
          <a:blip r:embed="rId5">
            <a:alphaModFix/>
          </a:blip>
          <a:srcRect l="-5984" t="-14597" r="16105" b="-12449"/>
          <a:stretch/>
        </p:blipFill>
        <p:spPr>
          <a:xfrm rot="10800000">
            <a:off x="-70375" y="774275"/>
            <a:ext cx="1239650" cy="16422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g2e5bb8cc2d3_0_149"/>
          <p:cNvSpPr/>
          <p:nvPr/>
        </p:nvSpPr>
        <p:spPr>
          <a:xfrm>
            <a:off x="-46297" y="-10417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27" name="Google Shape;527;g2e5bb8cc2d3_0_149"/>
          <p:cNvSpPr/>
          <p:nvPr/>
        </p:nvSpPr>
        <p:spPr>
          <a:xfrm>
            <a:off x="1010235" y="1241778"/>
            <a:ext cx="7123500" cy="3513600"/>
          </a:xfrm>
          <a:prstGeom prst="roundRect">
            <a:avLst>
              <a:gd name="adj" fmla="val 8559"/>
            </a:avLst>
          </a:prstGeom>
          <a:solidFill>
            <a:srgbClr val="FCBD6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28" name="Google Shape;528;g2e5bb8cc2d3_0_149"/>
          <p:cNvPicPr preferRelativeResize="0"/>
          <p:nvPr/>
        </p:nvPicPr>
        <p:blipFill rotWithShape="1">
          <a:blip r:embed="rId3">
            <a:alphaModFix/>
          </a:blip>
          <a:srcRect t="9305" r="18018"/>
          <a:stretch/>
        </p:blipFill>
        <p:spPr>
          <a:xfrm>
            <a:off x="7886800" y="0"/>
            <a:ext cx="1257225" cy="1398601"/>
          </a:xfrm>
          <a:prstGeom prst="rect">
            <a:avLst/>
          </a:prstGeom>
          <a:noFill/>
          <a:ln>
            <a:noFill/>
          </a:ln>
        </p:spPr>
      </p:pic>
      <p:sp>
        <p:nvSpPr>
          <p:cNvPr id="529" name="Google Shape;529;g2e5bb8cc2d3_0_149"/>
          <p:cNvSpPr txBox="1"/>
          <p:nvPr/>
        </p:nvSpPr>
        <p:spPr>
          <a:xfrm>
            <a:off x="1344900" y="323875"/>
            <a:ext cx="6454200" cy="8928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Remember</a:t>
            </a:r>
            <a:endParaRPr sz="5800" b="0" i="0" u="none" strike="noStrike" cap="none">
              <a:solidFill>
                <a:schemeClr val="lt1"/>
              </a:solidFill>
              <a:latin typeface="Chewy"/>
              <a:ea typeface="Chewy"/>
              <a:cs typeface="Chewy"/>
              <a:sym typeface="Chewy"/>
            </a:endParaRPr>
          </a:p>
        </p:txBody>
      </p:sp>
      <p:sp>
        <p:nvSpPr>
          <p:cNvPr id="530" name="Google Shape;530;g2e5bb8cc2d3_0_149"/>
          <p:cNvSpPr txBox="1"/>
          <p:nvPr/>
        </p:nvSpPr>
        <p:spPr>
          <a:xfrm>
            <a:off x="1356475" y="1668622"/>
            <a:ext cx="6547500" cy="23550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rgbClr val="262626"/>
                </a:solidFill>
                <a:latin typeface="Poppins"/>
                <a:ea typeface="Poppins"/>
                <a:cs typeface="Poppins"/>
                <a:sym typeface="Poppins"/>
              </a:rPr>
              <a:t>We can learn a lot from our past experiences to help us prepare for the future.</a:t>
            </a:r>
            <a:endParaRPr sz="1400" b="0" i="0" u="none" strike="noStrike" cap="none">
              <a:solidFill>
                <a:srgbClr val="000000"/>
              </a:solidFill>
              <a:latin typeface="Arial"/>
              <a:ea typeface="Arial"/>
              <a:cs typeface="Arial"/>
              <a:sym typeface="Arial"/>
            </a:endParaRPr>
          </a:p>
          <a:p>
            <a:pPr marL="171450" marR="0" lvl="0" indent="-107950" algn="l" rtl="0">
              <a:lnSpc>
                <a:spcPct val="150000"/>
              </a:lnSpc>
              <a:spcBef>
                <a:spcPts val="0"/>
              </a:spcBef>
              <a:spcAft>
                <a:spcPts val="0"/>
              </a:spcAft>
              <a:buClr>
                <a:srgbClr val="000000"/>
              </a:buClr>
              <a:buSzPts val="1000"/>
              <a:buFont typeface="Arial"/>
              <a:buNone/>
            </a:pPr>
            <a:endParaRPr sz="1000" b="0" i="0" u="none" strike="noStrike" cap="none">
              <a:solidFill>
                <a:srgbClr val="262626"/>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rgbClr val="262626"/>
                </a:solidFill>
                <a:latin typeface="Poppins"/>
                <a:ea typeface="Poppins"/>
                <a:cs typeface="Poppins"/>
                <a:sym typeface="Poppins"/>
              </a:rPr>
              <a:t>We can keep our communities safe if we all do our part. Even the smallest act (e.g. washing hands) contributes to everyone’s safety.</a:t>
            </a:r>
            <a:endParaRPr sz="1400" b="0" i="0" u="none" strike="noStrike" cap="none">
              <a:solidFill>
                <a:srgbClr val="000000"/>
              </a:solidFill>
              <a:latin typeface="Arial"/>
              <a:ea typeface="Arial"/>
              <a:cs typeface="Arial"/>
              <a:sym typeface="Arial"/>
            </a:endParaRPr>
          </a:p>
        </p:txBody>
      </p:sp>
      <p:pic>
        <p:nvPicPr>
          <p:cNvPr id="531" name="Google Shape;531;g2e5bb8cc2d3_0_149"/>
          <p:cNvPicPr preferRelativeResize="0"/>
          <p:nvPr/>
        </p:nvPicPr>
        <p:blipFill rotWithShape="1">
          <a:blip r:embed="rId4">
            <a:alphaModFix/>
          </a:blip>
          <a:srcRect l="16712" t="16949" r="-5466" b="-1694"/>
          <a:stretch/>
        </p:blipFill>
        <p:spPr>
          <a:xfrm rot="-5400000">
            <a:off x="30198" y="3691328"/>
            <a:ext cx="1426799" cy="1486243"/>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g2e5bb8cc2d3_0_158"/>
          <p:cNvSpPr/>
          <p:nvPr/>
        </p:nvSpPr>
        <p:spPr>
          <a:xfrm>
            <a:off x="-46297" y="-10417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37" name="Google Shape;537;g2e5bb8cc2d3_0_158"/>
          <p:cNvPicPr preferRelativeResize="0"/>
          <p:nvPr/>
        </p:nvPicPr>
        <p:blipFill rotWithShape="1">
          <a:blip r:embed="rId3">
            <a:alphaModFix/>
          </a:blip>
          <a:srcRect l="7106" b="24511"/>
          <a:stretch/>
        </p:blipFill>
        <p:spPr>
          <a:xfrm>
            <a:off x="0" y="1209200"/>
            <a:ext cx="2761050" cy="3934300"/>
          </a:xfrm>
          <a:prstGeom prst="rect">
            <a:avLst/>
          </a:prstGeom>
          <a:noFill/>
          <a:ln>
            <a:noFill/>
          </a:ln>
        </p:spPr>
      </p:pic>
      <p:sp>
        <p:nvSpPr>
          <p:cNvPr id="538" name="Google Shape;538;g2e5bb8cc2d3_0_158"/>
          <p:cNvSpPr txBox="1"/>
          <p:nvPr/>
        </p:nvSpPr>
        <p:spPr>
          <a:xfrm>
            <a:off x="3056125" y="311833"/>
            <a:ext cx="5576700" cy="923400"/>
          </a:xfrm>
          <a:prstGeom prst="rect">
            <a:avLst/>
          </a:prstGeom>
          <a:noFill/>
          <a:ln>
            <a:noFill/>
          </a:ln>
          <a:effectLst>
            <a:outerShdw dist="57150"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PH" sz="6000" b="0" i="0" u="none" strike="noStrike" cap="none">
                <a:solidFill>
                  <a:schemeClr val="lt1"/>
                </a:solidFill>
                <a:latin typeface="Chewy"/>
                <a:ea typeface="Chewy"/>
                <a:cs typeface="Chewy"/>
                <a:sym typeface="Chewy"/>
              </a:rPr>
              <a:t>Let’s take action!</a:t>
            </a:r>
            <a:endParaRPr sz="6000" b="0" i="0" u="none" strike="noStrike" cap="none">
              <a:solidFill>
                <a:schemeClr val="lt1"/>
              </a:solidFill>
              <a:latin typeface="Chewy"/>
              <a:ea typeface="Chewy"/>
              <a:cs typeface="Chewy"/>
              <a:sym typeface="Chewy"/>
            </a:endParaRPr>
          </a:p>
        </p:txBody>
      </p:sp>
      <p:pic>
        <p:nvPicPr>
          <p:cNvPr id="539" name="Google Shape;539;g2e5bb8cc2d3_0_158"/>
          <p:cNvPicPr preferRelativeResize="0"/>
          <p:nvPr/>
        </p:nvPicPr>
        <p:blipFill rotWithShape="1">
          <a:blip r:embed="rId4">
            <a:alphaModFix/>
          </a:blip>
          <a:srcRect r="32304"/>
          <a:stretch/>
        </p:blipFill>
        <p:spPr>
          <a:xfrm rot="5400000" flipH="1">
            <a:off x="571434" y="-204639"/>
            <a:ext cx="1069550" cy="1478824"/>
          </a:xfrm>
          <a:prstGeom prst="rect">
            <a:avLst/>
          </a:prstGeom>
          <a:noFill/>
          <a:ln>
            <a:noFill/>
          </a:ln>
        </p:spPr>
      </p:pic>
      <p:sp>
        <p:nvSpPr>
          <p:cNvPr id="540" name="Google Shape;540;g2e5bb8cc2d3_0_158"/>
          <p:cNvSpPr/>
          <p:nvPr/>
        </p:nvSpPr>
        <p:spPr>
          <a:xfrm>
            <a:off x="2777092" y="1331751"/>
            <a:ext cx="6110100" cy="3531900"/>
          </a:xfrm>
          <a:prstGeom prst="roundRect">
            <a:avLst>
              <a:gd name="adj" fmla="val 8559"/>
            </a:avLst>
          </a:prstGeom>
          <a:solidFill>
            <a:srgbClr val="2F3C7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41" name="Google Shape;541;g2e5bb8cc2d3_0_158"/>
          <p:cNvSpPr txBox="1"/>
          <p:nvPr/>
        </p:nvSpPr>
        <p:spPr>
          <a:xfrm>
            <a:off x="2948693" y="1480874"/>
            <a:ext cx="5801700" cy="30939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200"/>
              <a:buFont typeface="Arial"/>
              <a:buChar char="•"/>
            </a:pPr>
            <a:r>
              <a:rPr lang="en-PH" sz="1200" b="1" i="0" u="none" strike="noStrike" cap="none">
                <a:solidFill>
                  <a:srgbClr val="F2F2F2"/>
                </a:solidFill>
                <a:latin typeface="Poppins"/>
                <a:ea typeface="Poppins"/>
                <a:cs typeface="Poppins"/>
                <a:sym typeface="Poppins"/>
              </a:rPr>
              <a:t>Continue practicing the healthy habits</a:t>
            </a:r>
            <a:r>
              <a:rPr lang="en-PH" sz="1200" b="0" i="0" u="none" strike="noStrike" cap="none">
                <a:solidFill>
                  <a:srgbClr val="F2F2F2"/>
                </a:solidFill>
                <a:latin typeface="Poppins"/>
                <a:ea typeface="Poppins"/>
                <a:cs typeface="Poppins"/>
                <a:sym typeface="Poppins"/>
              </a:rPr>
              <a:t> that we learned during the pandemic, such as </a:t>
            </a:r>
            <a:r>
              <a:rPr lang="en-PH" sz="1200" b="1" i="0" u="none" strike="noStrike" cap="none">
                <a:solidFill>
                  <a:srgbClr val="F2F2F2"/>
                </a:solidFill>
                <a:latin typeface="Poppins"/>
                <a:ea typeface="Poppins"/>
                <a:cs typeface="Poppins"/>
                <a:sym typeface="Poppins"/>
              </a:rPr>
              <a:t>washing your hands frequently, covering your mouth when coughing, and keeping your vaccines up-to-date.</a:t>
            </a:r>
            <a:br>
              <a:rPr lang="en-PH" sz="1200" b="0" i="0" u="none" strike="noStrike" cap="none">
                <a:solidFill>
                  <a:srgbClr val="F2F2F2"/>
                </a:solidFill>
                <a:latin typeface="Poppins"/>
                <a:ea typeface="Poppins"/>
                <a:cs typeface="Poppins"/>
                <a:sym typeface="Poppins"/>
              </a:rPr>
            </a:br>
            <a:endParaRPr sz="500" b="0" i="0" u="none" strike="noStrike" cap="none">
              <a:solidFill>
                <a:srgbClr val="F2F2F2"/>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200"/>
              <a:buFont typeface="Arial"/>
              <a:buChar char="•"/>
            </a:pPr>
            <a:r>
              <a:rPr lang="en-PH" sz="1200" b="1" i="0" u="none" strike="noStrike" cap="none">
                <a:solidFill>
                  <a:srgbClr val="F2F2F2"/>
                </a:solidFill>
                <a:latin typeface="Poppins"/>
                <a:ea typeface="Poppins"/>
                <a:cs typeface="Poppins"/>
                <a:sym typeface="Poppins"/>
              </a:rPr>
              <a:t>Fact-check information</a:t>
            </a:r>
            <a:r>
              <a:rPr lang="en-PH" sz="1200" b="0" i="0" u="none" strike="noStrike" cap="none">
                <a:solidFill>
                  <a:srgbClr val="F2F2F2"/>
                </a:solidFill>
                <a:latin typeface="Poppins"/>
                <a:ea typeface="Poppins"/>
                <a:cs typeface="Poppins"/>
                <a:sym typeface="Poppins"/>
              </a:rPr>
              <a:t> before sharing it to prevent the spread of false information.</a:t>
            </a:r>
            <a:br>
              <a:rPr lang="en-PH" sz="1200" b="0" i="0" u="none" strike="noStrike" cap="none">
                <a:solidFill>
                  <a:srgbClr val="F2F2F2"/>
                </a:solidFill>
                <a:latin typeface="Poppins"/>
                <a:ea typeface="Poppins"/>
                <a:cs typeface="Poppins"/>
                <a:sym typeface="Poppins"/>
              </a:rPr>
            </a:br>
            <a:endParaRPr sz="500" b="0" i="0" u="none" strike="noStrike" cap="none">
              <a:solidFill>
                <a:srgbClr val="F2F2F2"/>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200"/>
              <a:buFont typeface="Arial"/>
              <a:buChar char="•"/>
            </a:pPr>
            <a:r>
              <a:rPr lang="en-PH" sz="1200" b="1" i="0" u="none" strike="noStrike" cap="none">
                <a:solidFill>
                  <a:srgbClr val="F2F2F2"/>
                </a:solidFill>
                <a:latin typeface="Poppins"/>
                <a:ea typeface="Poppins"/>
                <a:cs typeface="Poppins"/>
                <a:sym typeface="Poppins"/>
              </a:rPr>
              <a:t>Stay informed </a:t>
            </a:r>
            <a:r>
              <a:rPr lang="en-PH" sz="1200" b="0" i="0" u="none" strike="noStrike" cap="none">
                <a:solidFill>
                  <a:srgbClr val="F2F2F2"/>
                </a:solidFill>
                <a:latin typeface="Poppins"/>
                <a:ea typeface="Poppins"/>
                <a:cs typeface="Poppins"/>
                <a:sym typeface="Poppins"/>
              </a:rPr>
              <a:t>about health issues in your community by seeking information from credible sources (e.g. the Facebook page of your City or Provincial Health Office, your local barangay health workers). This will help you learn more about potential health threats and how to protect yourself and your loved ones.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g2e5bb8cc2d3_0_167"/>
          <p:cNvSpPr/>
          <p:nvPr/>
        </p:nvSpPr>
        <p:spPr>
          <a:xfrm>
            <a:off x="-46297" y="-10417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47" name="Google Shape;547;g2e5bb8cc2d3_0_167"/>
          <p:cNvSpPr txBox="1"/>
          <p:nvPr/>
        </p:nvSpPr>
        <p:spPr>
          <a:xfrm>
            <a:off x="990754" y="1571476"/>
            <a:ext cx="7162500" cy="20010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rgbClr val="F2F2F2"/>
                </a:solidFill>
                <a:latin typeface="Chewy"/>
                <a:ea typeface="Chewy"/>
                <a:cs typeface="Chewy"/>
                <a:sym typeface="Chewy"/>
              </a:rPr>
              <a:t>Preventing diseases through vaccination</a:t>
            </a:r>
            <a:endParaRPr sz="6500" b="0" i="0" u="none" strike="noStrike" cap="none">
              <a:solidFill>
                <a:srgbClr val="F2F2F2"/>
              </a:solidFill>
              <a:latin typeface="Chewy"/>
              <a:ea typeface="Chewy"/>
              <a:cs typeface="Chewy"/>
              <a:sym typeface="Chewy"/>
            </a:endParaRPr>
          </a:p>
        </p:txBody>
      </p:sp>
      <p:pic>
        <p:nvPicPr>
          <p:cNvPr id="548" name="Google Shape;548;g2e5bb8cc2d3_0_167"/>
          <p:cNvPicPr preferRelativeResize="0"/>
          <p:nvPr/>
        </p:nvPicPr>
        <p:blipFill rotWithShape="1">
          <a:blip r:embed="rId3">
            <a:alphaModFix/>
          </a:blip>
          <a:srcRect l="16712" t="16949" r="-5466" b="-1694"/>
          <a:stretch/>
        </p:blipFill>
        <p:spPr>
          <a:xfrm rot="-5400000">
            <a:off x="-16577" y="3686978"/>
            <a:ext cx="1426799" cy="1486243"/>
          </a:xfrm>
          <a:prstGeom prst="rect">
            <a:avLst/>
          </a:prstGeom>
          <a:noFill/>
          <a:ln>
            <a:noFill/>
          </a:ln>
        </p:spPr>
      </p:pic>
      <p:pic>
        <p:nvPicPr>
          <p:cNvPr id="549" name="Google Shape;549;g2e5bb8cc2d3_0_167"/>
          <p:cNvPicPr preferRelativeResize="0"/>
          <p:nvPr/>
        </p:nvPicPr>
        <p:blipFill rotWithShape="1">
          <a:blip r:embed="rId4">
            <a:alphaModFix/>
          </a:blip>
          <a:srcRect l="-18217" t="1816" b="-9308"/>
          <a:stretch/>
        </p:blipFill>
        <p:spPr>
          <a:xfrm>
            <a:off x="7715150" y="-104175"/>
            <a:ext cx="1486250" cy="16798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pic>
        <p:nvPicPr>
          <p:cNvPr id="554" name="Google Shape;554;g2e5bb8cc2d3_0_174"/>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555" name="Google Shape;555;g2e5bb8cc2d3_0_174"/>
          <p:cNvSpPr txBox="1"/>
          <p:nvPr/>
        </p:nvSpPr>
        <p:spPr>
          <a:xfrm>
            <a:off x="3032034" y="1532879"/>
            <a:ext cx="5799000" cy="1785600"/>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What do you know about vaccines?</a:t>
            </a:r>
            <a:endParaRPr sz="5800" b="0" i="0" u="none" strike="noStrike" cap="none">
              <a:solidFill>
                <a:schemeClr val="lt1"/>
              </a:solidFill>
              <a:latin typeface="Chewy"/>
              <a:ea typeface="Chewy"/>
              <a:cs typeface="Chewy"/>
              <a:sym typeface="Chewy"/>
            </a:endParaRPr>
          </a:p>
        </p:txBody>
      </p:sp>
      <p:sp>
        <p:nvSpPr>
          <p:cNvPr id="556" name="Google Shape;556;g2e5bb8cc2d3_0_174"/>
          <p:cNvSpPr/>
          <p:nvPr/>
        </p:nvSpPr>
        <p:spPr>
          <a:xfrm>
            <a:off x="278328" y="653019"/>
            <a:ext cx="2472429" cy="4485132"/>
          </a:xfrm>
          <a:custGeom>
            <a:avLst/>
            <a:gdLst/>
            <a:ahLst/>
            <a:cxnLst/>
            <a:rect l="l" t="t" r="r" b="b"/>
            <a:pathLst>
              <a:path w="4536567" h="8229600" extrusionOk="0">
                <a:moveTo>
                  <a:pt x="0" y="0"/>
                </a:moveTo>
                <a:lnTo>
                  <a:pt x="4536567" y="0"/>
                </a:lnTo>
                <a:lnTo>
                  <a:pt x="4536567" y="8229600"/>
                </a:lnTo>
                <a:lnTo>
                  <a:pt x="0" y="8229600"/>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57" name="Google Shape;557;g2e5bb8cc2d3_0_174"/>
          <p:cNvPicPr preferRelativeResize="0"/>
          <p:nvPr/>
        </p:nvPicPr>
        <p:blipFill rotWithShape="1">
          <a:blip r:embed="rId5">
            <a:alphaModFix/>
          </a:blip>
          <a:srcRect l="18103" t="13163" r="-5014"/>
          <a:stretch/>
        </p:blipFill>
        <p:spPr>
          <a:xfrm rot="10800000">
            <a:off x="7741134" y="3610621"/>
            <a:ext cx="1403613" cy="153287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Shape 120"/>
        <p:cNvGrpSpPr/>
        <p:nvPr/>
      </p:nvGrpSpPr>
      <p:grpSpPr>
        <a:xfrm>
          <a:off x="0" y="0"/>
          <a:ext cx="0" cy="0"/>
          <a:chOff x="0" y="0"/>
          <a:chExt cx="0" cy="0"/>
        </a:xfrm>
      </p:grpSpPr>
      <p:sp>
        <p:nvSpPr>
          <p:cNvPr id="121" name="Google Shape;121;p5"/>
          <p:cNvSpPr txBox="1"/>
          <p:nvPr/>
        </p:nvSpPr>
        <p:spPr>
          <a:xfrm>
            <a:off x="1344900" y="323875"/>
            <a:ext cx="6454200" cy="1000500"/>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rgbClr val="2F3C73"/>
                </a:solidFill>
                <a:latin typeface="Chewy"/>
                <a:ea typeface="Chewy"/>
                <a:cs typeface="Chewy"/>
                <a:sym typeface="Chewy"/>
              </a:rPr>
              <a:t>Mental Health</a:t>
            </a:r>
            <a:endParaRPr sz="6500" b="0" i="0" u="none" strike="noStrike" cap="none">
              <a:solidFill>
                <a:srgbClr val="2F3C73"/>
              </a:solidFill>
              <a:latin typeface="Chewy"/>
              <a:ea typeface="Chewy"/>
              <a:cs typeface="Chewy"/>
              <a:sym typeface="Chewy"/>
            </a:endParaRPr>
          </a:p>
        </p:txBody>
      </p:sp>
      <p:pic>
        <p:nvPicPr>
          <p:cNvPr id="122" name="Google Shape;122;p5"/>
          <p:cNvPicPr preferRelativeResize="0"/>
          <p:nvPr/>
        </p:nvPicPr>
        <p:blipFill rotWithShape="1">
          <a:blip r:embed="rId3">
            <a:alphaModFix/>
          </a:blip>
          <a:srcRect r="40447" b="35222"/>
          <a:stretch/>
        </p:blipFill>
        <p:spPr>
          <a:xfrm rot="10800000" flipH="1">
            <a:off x="7656723" y="-701"/>
            <a:ext cx="1487301" cy="1479524"/>
          </a:xfrm>
          <a:prstGeom prst="rect">
            <a:avLst/>
          </a:prstGeom>
          <a:noFill/>
          <a:ln>
            <a:noFill/>
          </a:ln>
        </p:spPr>
      </p:pic>
      <p:pic>
        <p:nvPicPr>
          <p:cNvPr id="123" name="Google Shape;123;p5"/>
          <p:cNvPicPr preferRelativeResize="0"/>
          <p:nvPr/>
        </p:nvPicPr>
        <p:blipFill rotWithShape="1">
          <a:blip r:embed="rId4">
            <a:alphaModFix/>
          </a:blip>
          <a:srcRect r="32304"/>
          <a:stretch/>
        </p:blipFill>
        <p:spPr>
          <a:xfrm rot="10800000">
            <a:off x="0" y="264591"/>
            <a:ext cx="1069551" cy="1478824"/>
          </a:xfrm>
          <a:prstGeom prst="rect">
            <a:avLst/>
          </a:prstGeom>
          <a:noFill/>
          <a:ln>
            <a:noFill/>
          </a:ln>
        </p:spPr>
      </p:pic>
      <p:pic>
        <p:nvPicPr>
          <p:cNvPr id="124" name="Google Shape;124;p5"/>
          <p:cNvPicPr preferRelativeResize="0"/>
          <p:nvPr/>
        </p:nvPicPr>
        <p:blipFill rotWithShape="1">
          <a:blip r:embed="rId5">
            <a:alphaModFix/>
          </a:blip>
          <a:srcRect l="18103" t="13163" r="-5014"/>
          <a:stretch/>
        </p:blipFill>
        <p:spPr>
          <a:xfrm rot="10800000">
            <a:off x="7513503" y="3362026"/>
            <a:ext cx="1631245" cy="1781473"/>
          </a:xfrm>
          <a:prstGeom prst="rect">
            <a:avLst/>
          </a:prstGeom>
          <a:noFill/>
          <a:ln>
            <a:noFill/>
          </a:ln>
        </p:spPr>
      </p:pic>
      <p:sp>
        <p:nvSpPr>
          <p:cNvPr id="125" name="Google Shape;125;p5"/>
          <p:cNvSpPr txBox="1"/>
          <p:nvPr/>
        </p:nvSpPr>
        <p:spPr>
          <a:xfrm>
            <a:off x="1198647" y="1396527"/>
            <a:ext cx="7384407" cy="3674822"/>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PH" sz="1800" b="0" i="0" u="none" strike="noStrike" cap="none">
                <a:solidFill>
                  <a:srgbClr val="2C2C2C"/>
                </a:solidFill>
                <a:latin typeface="Poppins"/>
                <a:ea typeface="Poppins"/>
                <a:cs typeface="Poppins"/>
                <a:sym typeface="Poppins"/>
              </a:rPr>
              <a:t>In this section, you and your peers will learn:</a:t>
            </a:r>
            <a:endParaRPr sz="1400" b="0" i="0" u="none" strike="noStrike" cap="none">
              <a:solidFill>
                <a:srgbClr val="000000"/>
              </a:solidFill>
              <a:latin typeface="Arial"/>
              <a:ea typeface="Arial"/>
              <a:cs typeface="Arial"/>
              <a:sym typeface="Arial"/>
            </a:endParaRPr>
          </a:p>
          <a:p>
            <a:pPr marL="285750" marR="0" lvl="0" indent="-171450" algn="l" rtl="0">
              <a:lnSpc>
                <a:spcPct val="115000"/>
              </a:lnSpc>
              <a:spcBef>
                <a:spcPts val="0"/>
              </a:spcBef>
              <a:spcAft>
                <a:spcPts val="0"/>
              </a:spcAft>
              <a:buClr>
                <a:srgbClr val="000000"/>
              </a:buClr>
              <a:buSzPts val="1800"/>
              <a:buFont typeface="Arial"/>
              <a:buNone/>
            </a:pPr>
            <a:endParaRPr sz="1800" b="0" i="0" u="none" strike="noStrike" cap="none">
              <a:solidFill>
                <a:srgbClr val="2C2C2C"/>
              </a:solidFill>
              <a:latin typeface="Poppins"/>
              <a:ea typeface="Poppins"/>
              <a:cs typeface="Poppins"/>
              <a:sym typeface="Poppins"/>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2C2C2C"/>
                </a:solidFill>
                <a:latin typeface="Poppins"/>
                <a:ea typeface="Poppins"/>
                <a:cs typeface="Poppins"/>
                <a:sym typeface="Poppins"/>
              </a:rPr>
              <a:t>The role of mental health in one’s overall well-being</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2C2C2C"/>
                </a:solidFill>
                <a:latin typeface="Poppins"/>
                <a:ea typeface="Poppins"/>
                <a:cs typeface="Poppins"/>
                <a:sym typeface="Poppins"/>
              </a:rPr>
              <a:t>The importance of sharing for mental health</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2C2C2C"/>
                </a:solidFill>
                <a:latin typeface="Poppins"/>
                <a:ea typeface="Poppins"/>
                <a:cs typeface="Poppins"/>
                <a:sym typeface="Poppins"/>
              </a:rPr>
              <a:t>How to talk to someone with a mental health condition</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2C2C2C"/>
                </a:solidFill>
                <a:latin typeface="Poppins"/>
                <a:ea typeface="Poppins"/>
                <a:cs typeface="Poppins"/>
                <a:sym typeface="Poppins"/>
              </a:rPr>
              <a:t>How to do self-care exercises to manage stress</a:t>
            </a:r>
            <a:endParaRPr sz="1400" b="0" i="0" u="none" strike="noStrike" cap="none">
              <a:solidFill>
                <a:srgbClr val="000000"/>
              </a:solidFill>
              <a:latin typeface="Arial"/>
              <a:ea typeface="Arial"/>
              <a:cs typeface="Arial"/>
              <a:sym typeface="Arial"/>
            </a:endParaRPr>
          </a:p>
          <a:p>
            <a:pPr marL="285750" marR="0" lvl="0" indent="-171450" algn="l" rtl="0">
              <a:lnSpc>
                <a:spcPct val="115000"/>
              </a:lnSpc>
              <a:spcBef>
                <a:spcPts val="0"/>
              </a:spcBef>
              <a:spcAft>
                <a:spcPts val="0"/>
              </a:spcAft>
              <a:buClr>
                <a:srgbClr val="000000"/>
              </a:buClr>
              <a:buSzPts val="1800"/>
              <a:buFont typeface="Arial"/>
              <a:buNone/>
            </a:pPr>
            <a:endParaRPr sz="1800" b="0" i="0" u="none" strike="noStrike" cap="none">
              <a:solidFill>
                <a:srgbClr val="2C2C2C"/>
              </a:solidFill>
              <a:latin typeface="Poppins"/>
              <a:ea typeface="Poppins"/>
              <a:cs typeface="Poppins"/>
              <a:sym typeface="Poppins"/>
            </a:endParaRPr>
          </a:p>
          <a:p>
            <a:pPr marL="285750" marR="0" lvl="0" indent="-171450" algn="l" rtl="0">
              <a:lnSpc>
                <a:spcPct val="115000"/>
              </a:lnSpc>
              <a:spcBef>
                <a:spcPts val="0"/>
              </a:spcBef>
              <a:spcAft>
                <a:spcPts val="0"/>
              </a:spcAft>
              <a:buClr>
                <a:srgbClr val="000000"/>
              </a:buClr>
              <a:buSzPts val="1800"/>
              <a:buFont typeface="Arial"/>
              <a:buNone/>
            </a:pPr>
            <a:endParaRPr sz="1800" b="0" i="0" u="none" strike="noStrike" cap="none">
              <a:solidFill>
                <a:srgbClr val="2C2C2C"/>
              </a:solidFill>
              <a:latin typeface="Poppins"/>
              <a:ea typeface="Poppins"/>
              <a:cs typeface="Poppins"/>
              <a:sym typeface="Poppin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g2e5bb8cc2d3_0_181"/>
          <p:cNvSpPr/>
          <p:nvPr/>
        </p:nvSpPr>
        <p:spPr>
          <a:xfrm>
            <a:off x="-46297" y="-10417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D8D8D8"/>
              </a:solidFill>
              <a:latin typeface="Poppins"/>
              <a:ea typeface="Poppins"/>
              <a:cs typeface="Poppins"/>
              <a:sym typeface="Poppins"/>
            </a:endParaRPr>
          </a:p>
        </p:txBody>
      </p:sp>
      <p:sp>
        <p:nvSpPr>
          <p:cNvPr id="563" name="Google Shape;563;g2e5bb8cc2d3_0_181"/>
          <p:cNvSpPr txBox="1"/>
          <p:nvPr/>
        </p:nvSpPr>
        <p:spPr>
          <a:xfrm>
            <a:off x="1344900" y="231277"/>
            <a:ext cx="6454200" cy="8928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a:solidFill>
                  <a:schemeClr val="lt1"/>
                </a:solidFill>
                <a:latin typeface="Chewy"/>
                <a:ea typeface="Chewy"/>
                <a:cs typeface="Chewy"/>
                <a:sym typeface="Chewy"/>
              </a:rPr>
              <a:t>Spot the Object</a:t>
            </a:r>
            <a:endParaRPr sz="5800" b="0" i="0" u="none" strike="noStrike" cap="none">
              <a:solidFill>
                <a:schemeClr val="lt1"/>
              </a:solidFill>
              <a:latin typeface="Chewy"/>
              <a:ea typeface="Chewy"/>
              <a:cs typeface="Chewy"/>
              <a:sym typeface="Chewy"/>
            </a:endParaRPr>
          </a:p>
        </p:txBody>
      </p:sp>
      <p:sp>
        <p:nvSpPr>
          <p:cNvPr id="564" name="Google Shape;564;g2e5bb8cc2d3_0_181"/>
          <p:cNvSpPr txBox="1"/>
          <p:nvPr/>
        </p:nvSpPr>
        <p:spPr>
          <a:xfrm>
            <a:off x="616175" y="2314425"/>
            <a:ext cx="5003400" cy="1139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PH" sz="1700">
                <a:solidFill>
                  <a:srgbClr val="F2F2F2"/>
                </a:solidFill>
                <a:latin typeface="Poppins"/>
                <a:ea typeface="Poppins"/>
                <a:cs typeface="Poppins"/>
                <a:sym typeface="Poppins"/>
              </a:rPr>
              <a:t>Let’s see how observant you are!</a:t>
            </a:r>
            <a:endParaRPr sz="1700">
              <a:solidFill>
                <a:srgbClr val="F2F2F2"/>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endParaRPr sz="1700">
              <a:solidFill>
                <a:srgbClr val="F2F2F2"/>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r>
              <a:rPr lang="en-PH" sz="1700">
                <a:solidFill>
                  <a:srgbClr val="F2F2F2"/>
                </a:solidFill>
                <a:latin typeface="Poppins"/>
                <a:ea typeface="Poppins"/>
                <a:cs typeface="Poppins"/>
                <a:sym typeface="Poppins"/>
              </a:rPr>
              <a:t>How quickly can you guess the object that your partner is describing?</a:t>
            </a:r>
            <a:endParaRPr sz="1700">
              <a:solidFill>
                <a:srgbClr val="F2F2F2"/>
              </a:solidFill>
              <a:latin typeface="Poppins"/>
              <a:ea typeface="Poppins"/>
              <a:cs typeface="Poppins"/>
              <a:sym typeface="Poppins"/>
            </a:endParaRPr>
          </a:p>
        </p:txBody>
      </p:sp>
      <p:pic>
        <p:nvPicPr>
          <p:cNvPr id="565" name="Google Shape;565;g2e5bb8cc2d3_0_181"/>
          <p:cNvPicPr preferRelativeResize="0"/>
          <p:nvPr/>
        </p:nvPicPr>
        <p:blipFill rotWithShape="1">
          <a:blip r:embed="rId3">
            <a:alphaModFix/>
          </a:blip>
          <a:srcRect l="-18217" t="1816" b="-9308"/>
          <a:stretch/>
        </p:blipFill>
        <p:spPr>
          <a:xfrm>
            <a:off x="7715150" y="-104175"/>
            <a:ext cx="1486250" cy="1679850"/>
          </a:xfrm>
          <a:prstGeom prst="rect">
            <a:avLst/>
          </a:prstGeom>
          <a:noFill/>
          <a:ln>
            <a:noFill/>
          </a:ln>
        </p:spPr>
      </p:pic>
      <p:pic>
        <p:nvPicPr>
          <p:cNvPr id="566" name="Google Shape;566;g2e5bb8cc2d3_0_181"/>
          <p:cNvPicPr preferRelativeResize="0"/>
          <p:nvPr/>
        </p:nvPicPr>
        <p:blipFill>
          <a:blip r:embed="rId4">
            <a:alphaModFix/>
          </a:blip>
          <a:stretch>
            <a:fillRect/>
          </a:stretch>
        </p:blipFill>
        <p:spPr>
          <a:xfrm>
            <a:off x="5956576" y="1197600"/>
            <a:ext cx="2684701" cy="3733237"/>
          </a:xfrm>
          <a:prstGeom prst="rect">
            <a:avLst/>
          </a:prstGeom>
          <a:solidFill>
            <a:srgbClr val="E54E5B"/>
          </a:solid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g2e5bb8cc2d3_0_200"/>
          <p:cNvSpPr/>
          <p:nvPr/>
        </p:nvSpPr>
        <p:spPr>
          <a:xfrm>
            <a:off x="-1" y="-701"/>
            <a:ext cx="9144000" cy="51441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72" name="Google Shape;572;g2e5bb8cc2d3_0_200"/>
          <p:cNvSpPr txBox="1"/>
          <p:nvPr/>
        </p:nvSpPr>
        <p:spPr>
          <a:xfrm>
            <a:off x="1344900" y="323875"/>
            <a:ext cx="6454200" cy="8928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Let’s talk!</a:t>
            </a:r>
            <a:endParaRPr sz="5800" b="0" i="0" u="none" strike="noStrike" cap="none">
              <a:solidFill>
                <a:schemeClr val="lt1"/>
              </a:solidFill>
              <a:latin typeface="Chewy"/>
              <a:ea typeface="Chewy"/>
              <a:cs typeface="Chewy"/>
              <a:sym typeface="Chewy"/>
            </a:endParaRPr>
          </a:p>
        </p:txBody>
      </p:sp>
      <p:pic>
        <p:nvPicPr>
          <p:cNvPr id="573" name="Google Shape;573;g2e5bb8cc2d3_0_200"/>
          <p:cNvPicPr preferRelativeResize="0"/>
          <p:nvPr/>
        </p:nvPicPr>
        <p:blipFill rotWithShape="1">
          <a:blip r:embed="rId3">
            <a:alphaModFix/>
          </a:blip>
          <a:srcRect r="40447" b="35223"/>
          <a:stretch/>
        </p:blipFill>
        <p:spPr>
          <a:xfrm rot="10800000" flipH="1">
            <a:off x="7920498" y="-701"/>
            <a:ext cx="1223526" cy="1217128"/>
          </a:xfrm>
          <a:prstGeom prst="rect">
            <a:avLst/>
          </a:prstGeom>
          <a:noFill/>
          <a:ln>
            <a:noFill/>
          </a:ln>
        </p:spPr>
      </p:pic>
      <p:pic>
        <p:nvPicPr>
          <p:cNvPr id="574" name="Google Shape;574;g2e5bb8cc2d3_0_200"/>
          <p:cNvPicPr preferRelativeResize="0"/>
          <p:nvPr/>
        </p:nvPicPr>
        <p:blipFill rotWithShape="1">
          <a:blip r:embed="rId4">
            <a:alphaModFix/>
          </a:blip>
          <a:srcRect l="18103" t="13163" r="-5014"/>
          <a:stretch/>
        </p:blipFill>
        <p:spPr>
          <a:xfrm rot="10800000">
            <a:off x="7741134" y="3610621"/>
            <a:ext cx="1403613" cy="1532877"/>
          </a:xfrm>
          <a:prstGeom prst="rect">
            <a:avLst/>
          </a:prstGeom>
          <a:noFill/>
          <a:ln>
            <a:noFill/>
          </a:ln>
        </p:spPr>
      </p:pic>
      <p:sp>
        <p:nvSpPr>
          <p:cNvPr id="575" name="Google Shape;575;g2e5bb8cc2d3_0_200"/>
          <p:cNvSpPr txBox="1"/>
          <p:nvPr/>
        </p:nvSpPr>
        <p:spPr>
          <a:xfrm>
            <a:off x="1645662" y="1668465"/>
            <a:ext cx="6274800" cy="18777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200000"/>
              </a:lnSpc>
              <a:spcBef>
                <a:spcPts val="0"/>
              </a:spcBef>
              <a:spcAft>
                <a:spcPts val="0"/>
              </a:spcAft>
              <a:buClr>
                <a:srgbClr val="000000"/>
              </a:buClr>
              <a:buSzPts val="1800"/>
              <a:buFont typeface="Arial"/>
              <a:buChar char="•"/>
            </a:pPr>
            <a:r>
              <a:rPr lang="en-PH" sz="1800">
                <a:solidFill>
                  <a:srgbClr val="F2F2F2"/>
                </a:solidFill>
                <a:latin typeface="Poppins"/>
                <a:ea typeface="Poppins"/>
                <a:cs typeface="Poppins"/>
                <a:sym typeface="Poppins"/>
              </a:rPr>
              <a:t>Were your partner’s clues helpful? </a:t>
            </a:r>
            <a:r>
              <a:rPr lang="en-PH" sz="1800" b="0" i="0" u="none" strike="noStrike" cap="none">
                <a:solidFill>
                  <a:srgbClr val="F2F2F2"/>
                </a:solidFill>
                <a:latin typeface="Poppins"/>
                <a:ea typeface="Poppins"/>
                <a:cs typeface="Poppins"/>
                <a:sym typeface="Poppins"/>
              </a:rPr>
              <a:t> How so? </a:t>
            </a:r>
            <a:br>
              <a:rPr lang="en-PH" sz="1800" b="0" i="0" u="none" strike="noStrike" cap="none">
                <a:solidFill>
                  <a:srgbClr val="F2F2F2"/>
                </a:solidFill>
                <a:latin typeface="Poppins"/>
                <a:ea typeface="Poppins"/>
                <a:cs typeface="Poppins"/>
                <a:sym typeface="Poppins"/>
              </a:rPr>
            </a:br>
            <a:endParaRPr sz="1000" b="0" i="0" u="none" strike="noStrike" cap="none">
              <a:solidFill>
                <a:srgbClr val="F2F2F2"/>
              </a:solidFill>
              <a:latin typeface="Poppins"/>
              <a:ea typeface="Poppins"/>
              <a:cs typeface="Poppins"/>
              <a:sym typeface="Poppins"/>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F2F2F2"/>
                </a:solidFill>
                <a:latin typeface="Poppins"/>
                <a:ea typeface="Poppins"/>
                <a:cs typeface="Poppins"/>
                <a:sym typeface="Poppins"/>
              </a:rPr>
              <a:t>Do you know or remember which vaccines you have received?</a:t>
            </a:r>
            <a:endParaRPr sz="1400" b="0" i="0" u="none" strike="noStrike" cap="none">
              <a:solidFill>
                <a:srgbClr val="000000"/>
              </a:solidFill>
              <a:latin typeface="Arial"/>
              <a:ea typeface="Arial"/>
              <a:cs typeface="Arial"/>
              <a:sym typeface="Arial"/>
            </a:endParaRPr>
          </a:p>
        </p:txBody>
      </p:sp>
      <p:pic>
        <p:nvPicPr>
          <p:cNvPr id="576" name="Google Shape;576;g2e5bb8cc2d3_0_200"/>
          <p:cNvPicPr preferRelativeResize="0"/>
          <p:nvPr/>
        </p:nvPicPr>
        <p:blipFill rotWithShape="1">
          <a:blip r:embed="rId5">
            <a:alphaModFix/>
          </a:blip>
          <a:srcRect l="-5984" t="-14597" r="16105" b="-12449"/>
          <a:stretch/>
        </p:blipFill>
        <p:spPr>
          <a:xfrm rot="10800000">
            <a:off x="-70375" y="774275"/>
            <a:ext cx="1239650" cy="164222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g2e5bb8cc2d3_0_209"/>
          <p:cNvSpPr/>
          <p:nvPr/>
        </p:nvSpPr>
        <p:spPr>
          <a:xfrm>
            <a:off x="-46297" y="-8918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82" name="Google Shape;582;g2e5bb8cc2d3_0_209"/>
          <p:cNvSpPr/>
          <p:nvPr/>
        </p:nvSpPr>
        <p:spPr>
          <a:xfrm>
            <a:off x="1010235" y="1436649"/>
            <a:ext cx="7123500" cy="2503200"/>
          </a:xfrm>
          <a:prstGeom prst="roundRect">
            <a:avLst>
              <a:gd name="adj" fmla="val 8559"/>
            </a:avLst>
          </a:prstGeom>
          <a:solidFill>
            <a:srgbClr val="FCBD6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83" name="Google Shape;583;g2e5bb8cc2d3_0_209"/>
          <p:cNvPicPr preferRelativeResize="0"/>
          <p:nvPr/>
        </p:nvPicPr>
        <p:blipFill rotWithShape="1">
          <a:blip r:embed="rId3">
            <a:alphaModFix/>
          </a:blip>
          <a:srcRect t="9305" r="18018"/>
          <a:stretch/>
        </p:blipFill>
        <p:spPr>
          <a:xfrm>
            <a:off x="7886800" y="0"/>
            <a:ext cx="1257225" cy="1398601"/>
          </a:xfrm>
          <a:prstGeom prst="rect">
            <a:avLst/>
          </a:prstGeom>
          <a:noFill/>
          <a:ln>
            <a:noFill/>
          </a:ln>
        </p:spPr>
      </p:pic>
      <p:sp>
        <p:nvSpPr>
          <p:cNvPr id="584" name="Google Shape;584;g2e5bb8cc2d3_0_209"/>
          <p:cNvSpPr txBox="1"/>
          <p:nvPr/>
        </p:nvSpPr>
        <p:spPr>
          <a:xfrm>
            <a:off x="1344900" y="323875"/>
            <a:ext cx="6454200" cy="8928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Remember</a:t>
            </a:r>
            <a:endParaRPr sz="5800" b="0" i="0" u="none" strike="noStrike" cap="none">
              <a:solidFill>
                <a:schemeClr val="lt1"/>
              </a:solidFill>
              <a:latin typeface="Chewy"/>
              <a:ea typeface="Chewy"/>
              <a:cs typeface="Chewy"/>
              <a:sym typeface="Chewy"/>
            </a:endParaRPr>
          </a:p>
        </p:txBody>
      </p:sp>
      <p:sp>
        <p:nvSpPr>
          <p:cNvPr id="585" name="Google Shape;585;g2e5bb8cc2d3_0_209"/>
          <p:cNvSpPr txBox="1"/>
          <p:nvPr/>
        </p:nvSpPr>
        <p:spPr>
          <a:xfrm>
            <a:off x="1183355" y="1763361"/>
            <a:ext cx="6777300" cy="17085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rgbClr val="262626"/>
                </a:solidFill>
                <a:latin typeface="Poppins"/>
                <a:ea typeface="Poppins"/>
                <a:cs typeface="Poppins"/>
                <a:sym typeface="Poppins"/>
              </a:rPr>
              <a:t>Vaccines help increase our defenses against diseases.</a:t>
            </a:r>
            <a:br>
              <a:rPr lang="en-PH" sz="1800" b="0" i="0" u="none" strike="noStrike" cap="none">
                <a:solidFill>
                  <a:srgbClr val="262626"/>
                </a:solidFill>
                <a:latin typeface="Poppins"/>
                <a:ea typeface="Poppins"/>
                <a:cs typeface="Poppins"/>
                <a:sym typeface="Poppins"/>
              </a:rPr>
            </a:br>
            <a:r>
              <a:rPr lang="en-PH" sz="1800" b="0" i="0" u="none" strike="noStrike" cap="none">
                <a:solidFill>
                  <a:srgbClr val="262626"/>
                </a:solidFill>
                <a:latin typeface="Poppins"/>
                <a:ea typeface="Poppins"/>
                <a:cs typeface="Poppins"/>
                <a:sym typeface="Poppins"/>
              </a:rPr>
              <a:t> </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rgbClr val="262626"/>
                </a:solidFill>
                <a:latin typeface="Poppins"/>
                <a:ea typeface="Poppins"/>
                <a:cs typeface="Poppins"/>
                <a:sym typeface="Poppins"/>
              </a:rPr>
              <a:t>Keeping your vaccines up-to-date will help protect yourself, your family, and your communities.</a:t>
            </a:r>
            <a:endParaRPr sz="1400" b="0" i="0" u="none" strike="noStrike" cap="none">
              <a:solidFill>
                <a:srgbClr val="000000"/>
              </a:solidFill>
              <a:latin typeface="Arial"/>
              <a:ea typeface="Arial"/>
              <a:cs typeface="Arial"/>
              <a:sym typeface="Arial"/>
            </a:endParaRPr>
          </a:p>
        </p:txBody>
      </p:sp>
      <p:pic>
        <p:nvPicPr>
          <p:cNvPr id="586" name="Google Shape;586;g2e5bb8cc2d3_0_209"/>
          <p:cNvPicPr preferRelativeResize="0"/>
          <p:nvPr/>
        </p:nvPicPr>
        <p:blipFill rotWithShape="1">
          <a:blip r:embed="rId4">
            <a:alphaModFix/>
          </a:blip>
          <a:srcRect l="16712" t="16949" r="-5466" b="-1694"/>
          <a:stretch/>
        </p:blipFill>
        <p:spPr>
          <a:xfrm rot="-5400000">
            <a:off x="30198" y="3691328"/>
            <a:ext cx="1426799" cy="1486243"/>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g2e5bb8cc2d3_0_218"/>
          <p:cNvSpPr/>
          <p:nvPr/>
        </p:nvSpPr>
        <p:spPr>
          <a:xfrm>
            <a:off x="-46297" y="-10417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92" name="Google Shape;592;g2e5bb8cc2d3_0_218"/>
          <p:cNvPicPr preferRelativeResize="0"/>
          <p:nvPr/>
        </p:nvPicPr>
        <p:blipFill rotWithShape="1">
          <a:blip r:embed="rId3">
            <a:alphaModFix/>
          </a:blip>
          <a:srcRect l="7106" b="24511"/>
          <a:stretch/>
        </p:blipFill>
        <p:spPr>
          <a:xfrm>
            <a:off x="0" y="1209200"/>
            <a:ext cx="2761050" cy="3934300"/>
          </a:xfrm>
          <a:prstGeom prst="rect">
            <a:avLst/>
          </a:prstGeom>
          <a:noFill/>
          <a:ln>
            <a:noFill/>
          </a:ln>
        </p:spPr>
      </p:pic>
      <p:sp>
        <p:nvSpPr>
          <p:cNvPr id="593" name="Google Shape;593;g2e5bb8cc2d3_0_218"/>
          <p:cNvSpPr/>
          <p:nvPr/>
        </p:nvSpPr>
        <p:spPr>
          <a:xfrm>
            <a:off x="2777092" y="1331751"/>
            <a:ext cx="6110100" cy="3531900"/>
          </a:xfrm>
          <a:prstGeom prst="roundRect">
            <a:avLst>
              <a:gd name="adj" fmla="val 8559"/>
            </a:avLst>
          </a:prstGeom>
          <a:solidFill>
            <a:srgbClr val="2F3C7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94" name="Google Shape;594;g2e5bb8cc2d3_0_218"/>
          <p:cNvSpPr txBox="1"/>
          <p:nvPr/>
        </p:nvSpPr>
        <p:spPr>
          <a:xfrm>
            <a:off x="3056125" y="1598551"/>
            <a:ext cx="5801700" cy="27705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800"/>
              <a:buFont typeface="Arial"/>
              <a:buChar char="•"/>
            </a:pPr>
            <a:r>
              <a:rPr lang="en-PH" sz="1800" b="1" i="0" u="none" strike="noStrike" cap="none">
                <a:solidFill>
                  <a:srgbClr val="F2F2F2"/>
                </a:solidFill>
                <a:latin typeface="Poppins"/>
                <a:ea typeface="Poppins"/>
                <a:cs typeface="Poppins"/>
                <a:sym typeface="Poppins"/>
              </a:rPr>
              <a:t>Make sure you and your family have all the vaccines you need.</a:t>
            </a:r>
            <a:r>
              <a:rPr lang="en-PH" sz="1800" b="0" i="0" u="none" strike="noStrike" cap="none">
                <a:solidFill>
                  <a:srgbClr val="F2F2F2"/>
                </a:solidFill>
                <a:latin typeface="Poppins"/>
                <a:ea typeface="Poppins"/>
                <a:cs typeface="Poppins"/>
                <a:sym typeface="Poppins"/>
              </a:rPr>
              <a:t> Go to your barangay or local health center and ask about available vaccines. </a:t>
            </a:r>
            <a:br>
              <a:rPr lang="en-PH" sz="1800" b="0" i="0" u="none" strike="noStrike" cap="none">
                <a:solidFill>
                  <a:srgbClr val="F2F2F2"/>
                </a:solidFill>
                <a:latin typeface="Poppins"/>
                <a:ea typeface="Poppins"/>
                <a:cs typeface="Poppins"/>
                <a:sym typeface="Poppins"/>
              </a:rPr>
            </a:br>
            <a:endParaRPr sz="1000" b="0" i="0" u="none" strike="noStrike" cap="none">
              <a:solidFill>
                <a:srgbClr val="F2F2F2"/>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800"/>
              <a:buFont typeface="Arial"/>
              <a:buChar char="•"/>
            </a:pPr>
            <a:r>
              <a:rPr lang="en-PH" sz="1800" b="0" i="0" u="none" strike="noStrike" cap="none">
                <a:solidFill>
                  <a:srgbClr val="F2F2F2"/>
                </a:solidFill>
                <a:latin typeface="Poppins"/>
                <a:ea typeface="Poppins"/>
                <a:cs typeface="Poppins"/>
                <a:sym typeface="Poppins"/>
              </a:rPr>
              <a:t>Go to page 20 of the COVID-19 booklet for more information about vaccines. </a:t>
            </a:r>
            <a:endParaRPr sz="1400" b="0" i="0" u="none" strike="noStrike" cap="none">
              <a:solidFill>
                <a:srgbClr val="000000"/>
              </a:solidFill>
              <a:latin typeface="Arial"/>
              <a:ea typeface="Arial"/>
              <a:cs typeface="Arial"/>
              <a:sym typeface="Arial"/>
            </a:endParaRPr>
          </a:p>
        </p:txBody>
      </p:sp>
      <p:pic>
        <p:nvPicPr>
          <p:cNvPr id="595" name="Google Shape;595;g2e5bb8cc2d3_0_218"/>
          <p:cNvPicPr preferRelativeResize="0"/>
          <p:nvPr/>
        </p:nvPicPr>
        <p:blipFill rotWithShape="1">
          <a:blip r:embed="rId4">
            <a:alphaModFix/>
          </a:blip>
          <a:srcRect l="-5984" t="-14597" r="16105" b="-12449"/>
          <a:stretch/>
        </p:blipFill>
        <p:spPr>
          <a:xfrm rot="5400000" flipH="1">
            <a:off x="760700" y="-305450"/>
            <a:ext cx="1239650" cy="1642225"/>
          </a:xfrm>
          <a:prstGeom prst="rect">
            <a:avLst/>
          </a:prstGeom>
          <a:noFill/>
          <a:ln>
            <a:noFill/>
          </a:ln>
        </p:spPr>
      </p:pic>
      <p:sp>
        <p:nvSpPr>
          <p:cNvPr id="596" name="Google Shape;596;g2e5bb8cc2d3_0_218"/>
          <p:cNvSpPr txBox="1"/>
          <p:nvPr/>
        </p:nvSpPr>
        <p:spPr>
          <a:xfrm>
            <a:off x="3056125" y="311833"/>
            <a:ext cx="5576700" cy="923400"/>
          </a:xfrm>
          <a:prstGeom prst="rect">
            <a:avLst/>
          </a:prstGeom>
          <a:noFill/>
          <a:ln>
            <a:noFill/>
          </a:ln>
          <a:effectLst>
            <a:outerShdw dist="57150"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PH" sz="6000" b="0" i="0" u="none" strike="noStrike" cap="none">
                <a:solidFill>
                  <a:schemeClr val="lt1"/>
                </a:solidFill>
                <a:latin typeface="Chewy"/>
                <a:ea typeface="Chewy"/>
                <a:cs typeface="Chewy"/>
                <a:sym typeface="Chewy"/>
              </a:rPr>
              <a:t>Let’s take action!</a:t>
            </a:r>
            <a:endParaRPr sz="6000" b="0" i="0" u="none" strike="noStrike" cap="none">
              <a:solidFill>
                <a:schemeClr val="lt1"/>
              </a:solidFill>
              <a:latin typeface="Chewy"/>
              <a:ea typeface="Chewy"/>
              <a:cs typeface="Chewy"/>
              <a:sym typeface="Chewy"/>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g2e5bb8cc2d3_0_227"/>
          <p:cNvSpPr/>
          <p:nvPr/>
        </p:nvSpPr>
        <p:spPr>
          <a:xfrm>
            <a:off x="-46297" y="-10417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02" name="Google Shape;602;g2e5bb8cc2d3_0_227"/>
          <p:cNvSpPr txBox="1"/>
          <p:nvPr/>
        </p:nvSpPr>
        <p:spPr>
          <a:xfrm>
            <a:off x="990754" y="2019526"/>
            <a:ext cx="7162500" cy="10005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rgbClr val="F2F2F2"/>
                </a:solidFill>
                <a:latin typeface="Chewy"/>
                <a:ea typeface="Chewy"/>
                <a:cs typeface="Chewy"/>
                <a:sym typeface="Chewy"/>
              </a:rPr>
              <a:t>False Information</a:t>
            </a:r>
            <a:endParaRPr sz="6500" b="0" i="0" u="none" strike="noStrike" cap="none">
              <a:solidFill>
                <a:srgbClr val="F2F2F2"/>
              </a:solidFill>
              <a:latin typeface="Chewy"/>
              <a:ea typeface="Chewy"/>
              <a:cs typeface="Chewy"/>
              <a:sym typeface="Chewy"/>
            </a:endParaRPr>
          </a:p>
        </p:txBody>
      </p:sp>
      <p:pic>
        <p:nvPicPr>
          <p:cNvPr id="603" name="Google Shape;603;g2e5bb8cc2d3_0_227"/>
          <p:cNvPicPr preferRelativeResize="0"/>
          <p:nvPr/>
        </p:nvPicPr>
        <p:blipFill rotWithShape="1">
          <a:blip r:embed="rId3">
            <a:alphaModFix/>
          </a:blip>
          <a:srcRect l="16712" t="16949" r="-5466" b="-1694"/>
          <a:stretch/>
        </p:blipFill>
        <p:spPr>
          <a:xfrm rot="-5400000">
            <a:off x="30198" y="3691328"/>
            <a:ext cx="1426799" cy="1486243"/>
          </a:xfrm>
          <a:prstGeom prst="rect">
            <a:avLst/>
          </a:prstGeom>
          <a:noFill/>
          <a:ln>
            <a:noFill/>
          </a:ln>
        </p:spPr>
      </p:pic>
      <p:pic>
        <p:nvPicPr>
          <p:cNvPr id="604" name="Google Shape;604;g2e5bb8cc2d3_0_227"/>
          <p:cNvPicPr preferRelativeResize="0"/>
          <p:nvPr/>
        </p:nvPicPr>
        <p:blipFill rotWithShape="1">
          <a:blip r:embed="rId4">
            <a:alphaModFix/>
          </a:blip>
          <a:srcRect/>
          <a:stretch/>
        </p:blipFill>
        <p:spPr>
          <a:xfrm>
            <a:off x="7886776" y="-701"/>
            <a:ext cx="1257224" cy="1505831"/>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g2e5bb8cc2d3_0_234"/>
          <p:cNvSpPr/>
          <p:nvPr/>
        </p:nvSpPr>
        <p:spPr>
          <a:xfrm>
            <a:off x="-51849" y="-10386"/>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10" name="Google Shape;610;g2e5bb8cc2d3_0_234"/>
          <p:cNvSpPr txBox="1"/>
          <p:nvPr/>
        </p:nvSpPr>
        <p:spPr>
          <a:xfrm>
            <a:off x="425037" y="1226308"/>
            <a:ext cx="8481600" cy="20010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rgbClr val="F2F2F2"/>
                </a:solidFill>
                <a:latin typeface="Chewy"/>
                <a:ea typeface="Chewy"/>
                <a:cs typeface="Chewy"/>
                <a:sym typeface="Chewy"/>
              </a:rPr>
              <a:t>What are your sources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rgbClr val="F2F2F2"/>
                </a:solidFill>
                <a:latin typeface="Chewy"/>
                <a:ea typeface="Chewy"/>
                <a:cs typeface="Chewy"/>
                <a:sym typeface="Chewy"/>
              </a:rPr>
              <a:t>of information?</a:t>
            </a:r>
            <a:endParaRPr sz="6500" b="0" i="0" u="none" strike="noStrike" cap="none">
              <a:solidFill>
                <a:srgbClr val="F2F2F2"/>
              </a:solidFill>
              <a:latin typeface="Chewy"/>
              <a:ea typeface="Chewy"/>
              <a:cs typeface="Chewy"/>
              <a:sym typeface="Chewy"/>
            </a:endParaRPr>
          </a:p>
        </p:txBody>
      </p:sp>
      <p:pic>
        <p:nvPicPr>
          <p:cNvPr id="611" name="Google Shape;611;g2e5bb8cc2d3_0_234"/>
          <p:cNvPicPr preferRelativeResize="0"/>
          <p:nvPr/>
        </p:nvPicPr>
        <p:blipFill rotWithShape="1">
          <a:blip r:embed="rId3">
            <a:alphaModFix/>
          </a:blip>
          <a:srcRect r="40447" b="35223"/>
          <a:stretch/>
        </p:blipFill>
        <p:spPr>
          <a:xfrm rot="10800000" flipH="1">
            <a:off x="7920498" y="-701"/>
            <a:ext cx="1223526" cy="1217128"/>
          </a:xfrm>
          <a:prstGeom prst="rect">
            <a:avLst/>
          </a:prstGeom>
          <a:noFill/>
          <a:ln>
            <a:noFill/>
          </a:ln>
        </p:spPr>
      </p:pic>
      <p:grpSp>
        <p:nvGrpSpPr>
          <p:cNvPr id="612" name="Google Shape;612;g2e5bb8cc2d3_0_234"/>
          <p:cNvGrpSpPr/>
          <p:nvPr/>
        </p:nvGrpSpPr>
        <p:grpSpPr>
          <a:xfrm>
            <a:off x="2408353" y="3486976"/>
            <a:ext cx="4328524" cy="539900"/>
            <a:chOff x="2020943" y="3486976"/>
            <a:chExt cx="4328524" cy="539900"/>
          </a:xfrm>
        </p:grpSpPr>
        <p:sp>
          <p:nvSpPr>
            <p:cNvPr id="613" name="Google Shape;613;g2e5bb8cc2d3_0_234"/>
            <p:cNvSpPr/>
            <p:nvPr/>
          </p:nvSpPr>
          <p:spPr>
            <a:xfrm>
              <a:off x="2020943" y="3486976"/>
              <a:ext cx="2962656" cy="538216"/>
            </a:xfrm>
            <a:custGeom>
              <a:avLst/>
              <a:gdLst/>
              <a:ahLst/>
              <a:cxnLst/>
              <a:rect l="l" t="t" r="r" b="b"/>
              <a:pathLst>
                <a:path w="7315200" h="1328928" extrusionOk="0">
                  <a:moveTo>
                    <a:pt x="0" y="0"/>
                  </a:moveTo>
                  <a:lnTo>
                    <a:pt x="7315200" y="0"/>
                  </a:lnTo>
                  <a:lnTo>
                    <a:pt x="7315200" y="1328928"/>
                  </a:lnTo>
                  <a:lnTo>
                    <a:pt x="0" y="132892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4" name="Google Shape;614;g2e5bb8cc2d3_0_234"/>
            <p:cNvSpPr/>
            <p:nvPr/>
          </p:nvSpPr>
          <p:spPr>
            <a:xfrm>
              <a:off x="3917163" y="3488660"/>
              <a:ext cx="2432304" cy="538216"/>
            </a:xfrm>
            <a:custGeom>
              <a:avLst/>
              <a:gdLst/>
              <a:ahLst/>
              <a:cxnLst/>
              <a:rect l="l" t="t" r="r" b="b"/>
              <a:pathLst>
                <a:path w="7315200" h="1328928" extrusionOk="0">
                  <a:moveTo>
                    <a:pt x="0" y="0"/>
                  </a:moveTo>
                  <a:lnTo>
                    <a:pt x="7315200" y="0"/>
                  </a:lnTo>
                  <a:lnTo>
                    <a:pt x="7315200" y="1328928"/>
                  </a:lnTo>
                  <a:lnTo>
                    <a:pt x="0" y="1328928"/>
                  </a:lnTo>
                  <a:lnTo>
                    <a:pt x="0" y="0"/>
                  </a:lnTo>
                  <a:close/>
                </a:path>
              </a:pathLst>
            </a:custGeom>
            <a:blipFill rotWithShape="1">
              <a:blip r:embed="rId4">
                <a:alphaModFix/>
              </a:blip>
              <a:stretch>
                <a:fillRect l="-2187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615" name="Google Shape;615;g2e5bb8cc2d3_0_234"/>
          <p:cNvPicPr preferRelativeResize="0"/>
          <p:nvPr/>
        </p:nvPicPr>
        <p:blipFill rotWithShape="1">
          <a:blip r:embed="rId5">
            <a:alphaModFix/>
          </a:blip>
          <a:srcRect l="-5984" t="-14597" r="16105" b="-12449"/>
          <a:stretch/>
        </p:blipFill>
        <p:spPr>
          <a:xfrm rot="10800000">
            <a:off x="-51850" y="3324875"/>
            <a:ext cx="1239650" cy="164222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pic>
        <p:nvPicPr>
          <p:cNvPr id="620" name="Google Shape;620;g2e5bb8cc2d3_0_244"/>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621" name="Google Shape;621;g2e5bb8cc2d3_0_244"/>
          <p:cNvSpPr/>
          <p:nvPr/>
        </p:nvSpPr>
        <p:spPr>
          <a:xfrm>
            <a:off x="3460829" y="406845"/>
            <a:ext cx="2346600" cy="335700"/>
          </a:xfrm>
          <a:prstGeom prst="roundRect">
            <a:avLst>
              <a:gd name="adj" fmla="val 16667"/>
            </a:avLst>
          </a:prstGeom>
          <a:solidFill>
            <a:srgbClr val="F0B35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22" name="Google Shape;622;g2e5bb8cc2d3_0_244"/>
          <p:cNvSpPr/>
          <p:nvPr/>
        </p:nvSpPr>
        <p:spPr>
          <a:xfrm>
            <a:off x="2973215" y="244592"/>
            <a:ext cx="618900" cy="618900"/>
          </a:xfrm>
          <a:prstGeom prst="ellipse">
            <a:avLst/>
          </a:prstGeom>
          <a:solidFill>
            <a:srgbClr val="F0B35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23" name="Google Shape;623;g2e5bb8cc2d3_0_244"/>
          <p:cNvSpPr/>
          <p:nvPr/>
        </p:nvSpPr>
        <p:spPr>
          <a:xfrm>
            <a:off x="3948443" y="1041559"/>
            <a:ext cx="3447900" cy="342900"/>
          </a:xfrm>
          <a:prstGeom prst="roundRect">
            <a:avLst>
              <a:gd name="adj" fmla="val 16667"/>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24" name="Google Shape;624;g2e5bb8cc2d3_0_244"/>
          <p:cNvSpPr/>
          <p:nvPr/>
        </p:nvSpPr>
        <p:spPr>
          <a:xfrm>
            <a:off x="3460829" y="881044"/>
            <a:ext cx="618900" cy="618900"/>
          </a:xfrm>
          <a:prstGeom prst="ellipse">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25" name="Google Shape;625;g2e5bb8cc2d3_0_244"/>
          <p:cNvSpPr/>
          <p:nvPr/>
        </p:nvSpPr>
        <p:spPr>
          <a:xfrm>
            <a:off x="4451806" y="1677052"/>
            <a:ext cx="2109300" cy="333900"/>
          </a:xfrm>
          <a:prstGeom prst="roundRect">
            <a:avLst>
              <a:gd name="adj" fmla="val 16667"/>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26" name="Google Shape;626;g2e5bb8cc2d3_0_244"/>
          <p:cNvSpPr/>
          <p:nvPr/>
        </p:nvSpPr>
        <p:spPr>
          <a:xfrm>
            <a:off x="3964193" y="1513834"/>
            <a:ext cx="618900" cy="618900"/>
          </a:xfrm>
          <a:prstGeom prst="ellipse">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27" name="Google Shape;627;g2e5bb8cc2d3_0_244"/>
          <p:cNvSpPr/>
          <p:nvPr/>
        </p:nvSpPr>
        <p:spPr>
          <a:xfrm>
            <a:off x="4927696" y="2279982"/>
            <a:ext cx="2347800" cy="333900"/>
          </a:xfrm>
          <a:prstGeom prst="roundRect">
            <a:avLst>
              <a:gd name="adj" fmla="val 16667"/>
            </a:avLst>
          </a:prstGeom>
          <a:solidFill>
            <a:srgbClr val="5EA2CD"/>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28" name="Google Shape;628;g2e5bb8cc2d3_0_244"/>
          <p:cNvSpPr/>
          <p:nvPr/>
        </p:nvSpPr>
        <p:spPr>
          <a:xfrm>
            <a:off x="4440083" y="2127915"/>
            <a:ext cx="618900" cy="618900"/>
          </a:xfrm>
          <a:prstGeom prst="ellipse">
            <a:avLst/>
          </a:prstGeom>
          <a:solidFill>
            <a:srgbClr val="5EA2CD"/>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29" name="Google Shape;629;g2e5bb8cc2d3_0_244"/>
          <p:cNvSpPr txBox="1"/>
          <p:nvPr/>
        </p:nvSpPr>
        <p:spPr>
          <a:xfrm>
            <a:off x="294456" y="1809913"/>
            <a:ext cx="3892500" cy="1608000"/>
          </a:xfrm>
          <a:prstGeom prst="rect">
            <a:avLst/>
          </a:prstGeom>
          <a:noFill/>
          <a:ln>
            <a:noFill/>
          </a:ln>
          <a:effectLst>
            <a:outerShdw dist="57150" dir="1200000" algn="bl" rotWithShape="0">
              <a:srgbClr val="EE5C61"/>
            </a:outerShdw>
          </a:effectLst>
        </p:spPr>
        <p:txBody>
          <a:bodyPr spcFirstLastPara="1" wrap="square" lIns="0" tIns="0" rIns="0" bIns="0" anchor="ctr" anchorCtr="0">
            <a:noAutofit/>
          </a:bodyPr>
          <a:lstStyle/>
          <a:p>
            <a:pPr marL="0" marR="0" lvl="0" indent="0" algn="l" rtl="0">
              <a:lnSpc>
                <a:spcPct val="80000"/>
              </a:lnSpc>
              <a:spcBef>
                <a:spcPts val="0"/>
              </a:spcBef>
              <a:spcAft>
                <a:spcPts val="0"/>
              </a:spcAft>
              <a:buClr>
                <a:srgbClr val="000000"/>
              </a:buClr>
              <a:buSzPts val="4400"/>
              <a:buFont typeface="Arial"/>
              <a:buNone/>
            </a:pPr>
            <a:r>
              <a:rPr lang="en-PH" sz="4400" b="0" i="0" u="none" strike="noStrike" cap="none">
                <a:solidFill>
                  <a:schemeClr val="lt1"/>
                </a:solidFill>
                <a:latin typeface="Chewy"/>
                <a:ea typeface="Chewy"/>
                <a:cs typeface="Chewy"/>
                <a:sym typeface="Chewy"/>
              </a:rPr>
              <a:t>Tips on how </a:t>
            </a:r>
            <a:endParaRPr sz="4400" b="0" i="0" u="none" strike="noStrike" cap="none">
              <a:solidFill>
                <a:schemeClr val="lt1"/>
              </a:solidFill>
              <a:latin typeface="Chewy"/>
              <a:ea typeface="Chewy"/>
              <a:cs typeface="Chewy"/>
              <a:sym typeface="Chewy"/>
            </a:endParaRPr>
          </a:p>
          <a:p>
            <a:pPr marL="0" marR="0" lvl="0" indent="0" algn="l" rtl="0">
              <a:lnSpc>
                <a:spcPct val="80000"/>
              </a:lnSpc>
              <a:spcBef>
                <a:spcPts val="0"/>
              </a:spcBef>
              <a:spcAft>
                <a:spcPts val="0"/>
              </a:spcAft>
              <a:buClr>
                <a:srgbClr val="000000"/>
              </a:buClr>
              <a:buSzPts val="4400"/>
              <a:buFont typeface="Arial"/>
              <a:buNone/>
            </a:pPr>
            <a:r>
              <a:rPr lang="en-PH" sz="4400" b="0" i="0" u="none" strike="noStrike" cap="none">
                <a:solidFill>
                  <a:schemeClr val="lt1"/>
                </a:solidFill>
                <a:latin typeface="Chewy"/>
                <a:ea typeface="Chewy"/>
                <a:cs typeface="Chewy"/>
                <a:sym typeface="Chewy"/>
              </a:rPr>
              <a:t>to recognize false information</a:t>
            </a:r>
            <a:endParaRPr sz="1400" b="0" i="0" u="none" strike="noStrike" cap="none">
              <a:solidFill>
                <a:srgbClr val="000000"/>
              </a:solidFill>
              <a:latin typeface="Arial"/>
              <a:ea typeface="Arial"/>
              <a:cs typeface="Arial"/>
              <a:sym typeface="Arial"/>
            </a:endParaRPr>
          </a:p>
        </p:txBody>
      </p:sp>
      <p:pic>
        <p:nvPicPr>
          <p:cNvPr id="630" name="Google Shape;630;g2e5bb8cc2d3_0_244"/>
          <p:cNvPicPr preferRelativeResize="0"/>
          <p:nvPr/>
        </p:nvPicPr>
        <p:blipFill rotWithShape="1">
          <a:blip r:embed="rId4">
            <a:alphaModFix/>
          </a:blip>
          <a:srcRect l="35913" t="41789"/>
          <a:stretch/>
        </p:blipFill>
        <p:spPr>
          <a:xfrm>
            <a:off x="0" y="0"/>
            <a:ext cx="1221626" cy="1284152"/>
          </a:xfrm>
          <a:prstGeom prst="rect">
            <a:avLst/>
          </a:prstGeom>
          <a:noFill/>
          <a:ln>
            <a:noFill/>
          </a:ln>
        </p:spPr>
      </p:pic>
      <p:pic>
        <p:nvPicPr>
          <p:cNvPr id="631" name="Google Shape;631;g2e5bb8cc2d3_0_244"/>
          <p:cNvPicPr preferRelativeResize="0"/>
          <p:nvPr/>
        </p:nvPicPr>
        <p:blipFill rotWithShape="1">
          <a:blip r:embed="rId5">
            <a:alphaModFix/>
          </a:blip>
          <a:srcRect l="36163" b="38759"/>
          <a:stretch/>
        </p:blipFill>
        <p:spPr>
          <a:xfrm>
            <a:off x="0" y="4021798"/>
            <a:ext cx="1143650" cy="1121702"/>
          </a:xfrm>
          <a:prstGeom prst="rect">
            <a:avLst/>
          </a:prstGeom>
          <a:noFill/>
          <a:ln>
            <a:noFill/>
          </a:ln>
        </p:spPr>
      </p:pic>
      <p:pic>
        <p:nvPicPr>
          <p:cNvPr id="632" name="Google Shape;632;g2e5bb8cc2d3_0_244"/>
          <p:cNvPicPr preferRelativeResize="0"/>
          <p:nvPr/>
        </p:nvPicPr>
        <p:blipFill rotWithShape="1">
          <a:blip r:embed="rId6">
            <a:alphaModFix/>
          </a:blip>
          <a:srcRect/>
          <a:stretch/>
        </p:blipFill>
        <p:spPr>
          <a:xfrm>
            <a:off x="888850" y="3859352"/>
            <a:ext cx="877501" cy="1088025"/>
          </a:xfrm>
          <a:prstGeom prst="rect">
            <a:avLst/>
          </a:prstGeom>
          <a:noFill/>
          <a:ln>
            <a:noFill/>
          </a:ln>
        </p:spPr>
      </p:pic>
      <p:sp>
        <p:nvSpPr>
          <p:cNvPr id="633" name="Google Shape;633;g2e5bb8cc2d3_0_244"/>
          <p:cNvSpPr txBox="1"/>
          <p:nvPr/>
        </p:nvSpPr>
        <p:spPr>
          <a:xfrm>
            <a:off x="3215475" y="389961"/>
            <a:ext cx="2524500" cy="369300"/>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1     Assess the source</a:t>
            </a:r>
            <a:endParaRPr sz="2400" b="0" i="0" u="none" strike="noStrike" cap="none">
              <a:solidFill>
                <a:schemeClr val="lt1"/>
              </a:solidFill>
              <a:latin typeface="Chewy"/>
              <a:ea typeface="Chewy"/>
              <a:cs typeface="Chewy"/>
              <a:sym typeface="Chewy"/>
            </a:endParaRPr>
          </a:p>
        </p:txBody>
      </p:sp>
      <p:sp>
        <p:nvSpPr>
          <p:cNvPr id="634" name="Google Shape;634;g2e5bb8cc2d3_0_244"/>
          <p:cNvSpPr txBox="1"/>
          <p:nvPr/>
        </p:nvSpPr>
        <p:spPr>
          <a:xfrm>
            <a:off x="3703090" y="1026413"/>
            <a:ext cx="3650100" cy="369300"/>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2    Read beyond the headline</a:t>
            </a:r>
            <a:endParaRPr sz="2400" b="0" i="0" u="none" strike="noStrike" cap="none">
              <a:solidFill>
                <a:schemeClr val="lt1"/>
              </a:solidFill>
              <a:latin typeface="Chewy"/>
              <a:ea typeface="Chewy"/>
              <a:cs typeface="Chewy"/>
              <a:sym typeface="Chewy"/>
            </a:endParaRPr>
          </a:p>
        </p:txBody>
      </p:sp>
      <p:sp>
        <p:nvSpPr>
          <p:cNvPr id="635" name="Google Shape;635;g2e5bb8cc2d3_0_244"/>
          <p:cNvSpPr txBox="1"/>
          <p:nvPr/>
        </p:nvSpPr>
        <p:spPr>
          <a:xfrm>
            <a:off x="4206453" y="1659203"/>
            <a:ext cx="2354700" cy="369300"/>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3    Check the date</a:t>
            </a:r>
            <a:endParaRPr sz="2400" b="0" i="0" u="none" strike="noStrike" cap="none">
              <a:solidFill>
                <a:schemeClr val="lt1"/>
              </a:solidFill>
              <a:latin typeface="Chewy"/>
              <a:ea typeface="Chewy"/>
              <a:cs typeface="Chewy"/>
              <a:sym typeface="Chewy"/>
            </a:endParaRPr>
          </a:p>
        </p:txBody>
      </p:sp>
      <p:sp>
        <p:nvSpPr>
          <p:cNvPr id="636" name="Google Shape;636;g2e5bb8cc2d3_0_244"/>
          <p:cNvSpPr txBox="1"/>
          <p:nvPr/>
        </p:nvSpPr>
        <p:spPr>
          <a:xfrm>
            <a:off x="4683390" y="2273284"/>
            <a:ext cx="2524500" cy="369300"/>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4    Know the author</a:t>
            </a:r>
            <a:endParaRPr sz="2400" b="0" i="0" u="none" strike="noStrike" cap="none">
              <a:solidFill>
                <a:schemeClr val="lt1"/>
              </a:solidFill>
              <a:latin typeface="Chewy"/>
              <a:ea typeface="Chewy"/>
              <a:cs typeface="Chewy"/>
              <a:sym typeface="Chewy"/>
            </a:endParaRPr>
          </a:p>
        </p:txBody>
      </p:sp>
      <p:sp>
        <p:nvSpPr>
          <p:cNvPr id="637" name="Google Shape;637;g2e5bb8cc2d3_0_244"/>
          <p:cNvSpPr/>
          <p:nvPr/>
        </p:nvSpPr>
        <p:spPr>
          <a:xfrm>
            <a:off x="5403366" y="2904513"/>
            <a:ext cx="2964000" cy="335700"/>
          </a:xfrm>
          <a:prstGeom prst="roundRect">
            <a:avLst>
              <a:gd name="adj" fmla="val 16667"/>
            </a:avLst>
          </a:prstGeom>
          <a:solidFill>
            <a:srgbClr val="F0B35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38" name="Google Shape;638;g2e5bb8cc2d3_0_244"/>
          <p:cNvSpPr/>
          <p:nvPr/>
        </p:nvSpPr>
        <p:spPr>
          <a:xfrm>
            <a:off x="4915752" y="2742260"/>
            <a:ext cx="618900" cy="618900"/>
          </a:xfrm>
          <a:prstGeom prst="ellipse">
            <a:avLst/>
          </a:prstGeom>
          <a:solidFill>
            <a:srgbClr val="F0B35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39" name="Google Shape;639;g2e5bb8cc2d3_0_244"/>
          <p:cNvSpPr/>
          <p:nvPr/>
        </p:nvSpPr>
        <p:spPr>
          <a:xfrm>
            <a:off x="5873133" y="3514550"/>
            <a:ext cx="2511000" cy="342900"/>
          </a:xfrm>
          <a:prstGeom prst="roundRect">
            <a:avLst>
              <a:gd name="adj" fmla="val 16667"/>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40" name="Google Shape;640;g2e5bb8cc2d3_0_244"/>
          <p:cNvSpPr/>
          <p:nvPr/>
        </p:nvSpPr>
        <p:spPr>
          <a:xfrm>
            <a:off x="5385518" y="3354035"/>
            <a:ext cx="618900" cy="618900"/>
          </a:xfrm>
          <a:prstGeom prst="ellipse">
            <a:avLst/>
          </a:prstGeom>
          <a:solidFill>
            <a:srgbClr val="0D808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41" name="Google Shape;641;g2e5bb8cc2d3_0_244"/>
          <p:cNvSpPr/>
          <p:nvPr/>
        </p:nvSpPr>
        <p:spPr>
          <a:xfrm>
            <a:off x="6384192" y="4177323"/>
            <a:ext cx="2511000" cy="333900"/>
          </a:xfrm>
          <a:prstGeom prst="roundRect">
            <a:avLst>
              <a:gd name="adj" fmla="val 16667"/>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42" name="Google Shape;642;g2e5bb8cc2d3_0_244"/>
          <p:cNvSpPr/>
          <p:nvPr/>
        </p:nvSpPr>
        <p:spPr>
          <a:xfrm>
            <a:off x="5896579" y="4014105"/>
            <a:ext cx="618900" cy="618900"/>
          </a:xfrm>
          <a:prstGeom prst="ellipse">
            <a:avLst/>
          </a:prstGeom>
          <a:solidFill>
            <a:srgbClr val="F16F6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43" name="Google Shape;643;g2e5bb8cc2d3_0_244"/>
          <p:cNvSpPr txBox="1"/>
          <p:nvPr/>
        </p:nvSpPr>
        <p:spPr>
          <a:xfrm>
            <a:off x="5158012" y="2887629"/>
            <a:ext cx="3141900" cy="369300"/>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5    Examine the evidence</a:t>
            </a:r>
            <a:endParaRPr sz="2400" b="0" i="0" u="none" strike="noStrike" cap="none">
              <a:solidFill>
                <a:schemeClr val="lt1"/>
              </a:solidFill>
              <a:latin typeface="Chewy"/>
              <a:ea typeface="Chewy"/>
              <a:cs typeface="Chewy"/>
              <a:sym typeface="Chewy"/>
            </a:endParaRPr>
          </a:p>
        </p:txBody>
      </p:sp>
      <p:sp>
        <p:nvSpPr>
          <p:cNvPr id="644" name="Google Shape;644;g2e5bb8cc2d3_0_244"/>
          <p:cNvSpPr txBox="1"/>
          <p:nvPr/>
        </p:nvSpPr>
        <p:spPr>
          <a:xfrm>
            <a:off x="5627779" y="3499404"/>
            <a:ext cx="2756400" cy="369300"/>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6    Check your biases</a:t>
            </a:r>
            <a:endParaRPr sz="2400" b="0" i="0" u="none" strike="noStrike" cap="none">
              <a:solidFill>
                <a:schemeClr val="lt1"/>
              </a:solidFill>
              <a:latin typeface="Chewy"/>
              <a:ea typeface="Chewy"/>
              <a:cs typeface="Chewy"/>
              <a:sym typeface="Chewy"/>
            </a:endParaRPr>
          </a:p>
        </p:txBody>
      </p:sp>
      <p:sp>
        <p:nvSpPr>
          <p:cNvPr id="645" name="Google Shape;645;g2e5bb8cc2d3_0_244"/>
          <p:cNvSpPr txBox="1"/>
          <p:nvPr/>
        </p:nvSpPr>
        <p:spPr>
          <a:xfrm>
            <a:off x="6138839" y="4159474"/>
            <a:ext cx="2756400" cy="369300"/>
          </a:xfrm>
          <a:prstGeom prst="rect">
            <a:avLst/>
          </a:prstGeom>
          <a:noFill/>
          <a:ln>
            <a:noFill/>
          </a:ln>
          <a:effectLst>
            <a:outerShdw dist="28575"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PH" sz="2400" b="0" i="0" u="none" strike="noStrike" cap="none">
                <a:solidFill>
                  <a:schemeClr val="lt1"/>
                </a:solidFill>
                <a:latin typeface="Chewy"/>
                <a:ea typeface="Chewy"/>
                <a:cs typeface="Chewy"/>
                <a:sym typeface="Chewy"/>
              </a:rPr>
              <a:t>7    Use fact-checkers</a:t>
            </a:r>
            <a:endParaRPr sz="2400" b="0" i="0" u="none" strike="noStrike" cap="none">
              <a:solidFill>
                <a:schemeClr val="lt1"/>
              </a:solidFill>
              <a:latin typeface="Chewy"/>
              <a:ea typeface="Chewy"/>
              <a:cs typeface="Chewy"/>
              <a:sym typeface="Chewy"/>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g2e5bb8cc2d3_0_273"/>
          <p:cNvSpPr/>
          <p:nvPr/>
        </p:nvSpPr>
        <p:spPr>
          <a:xfrm>
            <a:off x="-46297" y="-92449"/>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D8D8D8"/>
              </a:solidFill>
              <a:latin typeface="Poppins"/>
              <a:ea typeface="Poppins"/>
              <a:cs typeface="Poppins"/>
              <a:sym typeface="Poppins"/>
            </a:endParaRPr>
          </a:p>
        </p:txBody>
      </p:sp>
      <p:sp>
        <p:nvSpPr>
          <p:cNvPr id="651" name="Google Shape;651;g2e5bb8cc2d3_0_273"/>
          <p:cNvSpPr txBox="1"/>
          <p:nvPr/>
        </p:nvSpPr>
        <p:spPr>
          <a:xfrm>
            <a:off x="358815" y="231277"/>
            <a:ext cx="8484300" cy="8928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Keep it real!</a:t>
            </a:r>
            <a:endParaRPr sz="5800" b="0" i="0" u="none" strike="noStrike" cap="none">
              <a:solidFill>
                <a:schemeClr val="lt1"/>
              </a:solidFill>
              <a:latin typeface="Chewy"/>
              <a:ea typeface="Chewy"/>
              <a:cs typeface="Chewy"/>
              <a:sym typeface="Chewy"/>
            </a:endParaRPr>
          </a:p>
        </p:txBody>
      </p:sp>
      <p:sp>
        <p:nvSpPr>
          <p:cNvPr id="652" name="Google Shape;652;g2e5bb8cc2d3_0_273"/>
          <p:cNvSpPr/>
          <p:nvPr/>
        </p:nvSpPr>
        <p:spPr>
          <a:xfrm>
            <a:off x="2382715" y="1906171"/>
            <a:ext cx="4370832" cy="2128037"/>
          </a:xfrm>
          <a:custGeom>
            <a:avLst/>
            <a:gdLst/>
            <a:ahLst/>
            <a:cxnLst/>
            <a:rect l="l" t="t" r="r" b="b"/>
            <a:pathLst>
              <a:path w="7315200" h="3977640" extrusionOk="0">
                <a:moveTo>
                  <a:pt x="0" y="0"/>
                </a:moveTo>
                <a:lnTo>
                  <a:pt x="7315200" y="0"/>
                </a:lnTo>
                <a:lnTo>
                  <a:pt x="7315200" y="3977640"/>
                </a:lnTo>
                <a:lnTo>
                  <a:pt x="0" y="3977640"/>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3" name="Google Shape;653;g2e5bb8cc2d3_0_273"/>
          <p:cNvSpPr txBox="1"/>
          <p:nvPr/>
        </p:nvSpPr>
        <p:spPr>
          <a:xfrm>
            <a:off x="2601847" y="2443297"/>
            <a:ext cx="3752100" cy="11697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600"/>
              <a:buFont typeface="Arial"/>
              <a:buChar char="•"/>
            </a:pPr>
            <a:r>
              <a:rPr lang="en-PH" sz="1600" b="0" i="1" u="none" strike="noStrike" cap="none">
                <a:solidFill>
                  <a:srgbClr val="262626"/>
                </a:solidFill>
                <a:latin typeface="Poppins"/>
                <a:ea typeface="Poppins"/>
                <a:cs typeface="Poppins"/>
                <a:sym typeface="Poppins"/>
              </a:rPr>
              <a:t>Truth</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600"/>
              <a:buFont typeface="Arial"/>
              <a:buChar char="•"/>
            </a:pPr>
            <a:r>
              <a:rPr lang="en-PH" sz="1600" b="0" i="1" u="none" strike="noStrike" cap="none">
                <a:solidFill>
                  <a:srgbClr val="262626"/>
                </a:solidFill>
                <a:latin typeface="Poppins"/>
                <a:ea typeface="Poppins"/>
                <a:cs typeface="Poppins"/>
                <a:sym typeface="Poppins"/>
              </a:rPr>
              <a:t>Truth</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600"/>
              <a:buFont typeface="Arial"/>
              <a:buChar char="•"/>
            </a:pPr>
            <a:r>
              <a:rPr lang="en-PH" sz="1600" b="0" i="1" u="none" strike="noStrike" cap="none">
                <a:solidFill>
                  <a:srgbClr val="262626"/>
                </a:solidFill>
                <a:latin typeface="Poppins"/>
                <a:ea typeface="Poppins"/>
                <a:cs typeface="Poppins"/>
                <a:sym typeface="Poppins"/>
              </a:rPr>
              <a:t>Lie!</a:t>
            </a:r>
            <a:endParaRPr sz="1400" b="0" i="0" u="none" strike="noStrike" cap="none">
              <a:solidFill>
                <a:srgbClr val="000000"/>
              </a:solidFill>
              <a:latin typeface="Arial"/>
              <a:ea typeface="Arial"/>
              <a:cs typeface="Arial"/>
              <a:sym typeface="Arial"/>
            </a:endParaRPr>
          </a:p>
        </p:txBody>
      </p:sp>
      <p:pic>
        <p:nvPicPr>
          <p:cNvPr id="654" name="Google Shape;654;g2e5bb8cc2d3_0_273"/>
          <p:cNvPicPr preferRelativeResize="0"/>
          <p:nvPr/>
        </p:nvPicPr>
        <p:blipFill rotWithShape="1">
          <a:blip r:embed="rId4">
            <a:alphaModFix/>
          </a:blip>
          <a:srcRect l="18103" t="13163" r="-5014"/>
          <a:stretch/>
        </p:blipFill>
        <p:spPr>
          <a:xfrm rot="10800000">
            <a:off x="7741134" y="3610621"/>
            <a:ext cx="1403613" cy="1532877"/>
          </a:xfrm>
          <a:prstGeom prst="rect">
            <a:avLst/>
          </a:prstGeom>
          <a:noFill/>
          <a:ln>
            <a:noFill/>
          </a:ln>
        </p:spPr>
      </p:pic>
      <p:sp>
        <p:nvSpPr>
          <p:cNvPr id="655" name="Google Shape;655;g2e5bb8cc2d3_0_273"/>
          <p:cNvSpPr txBox="1"/>
          <p:nvPr/>
        </p:nvSpPr>
        <p:spPr>
          <a:xfrm>
            <a:off x="695397" y="1353178"/>
            <a:ext cx="82617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PH" sz="1400" b="0" i="0" u="none" strike="noStrike" cap="none">
                <a:solidFill>
                  <a:srgbClr val="F2F2F2"/>
                </a:solidFill>
                <a:latin typeface="Poppins"/>
                <a:ea typeface="Poppins"/>
                <a:cs typeface="Poppins"/>
                <a:sym typeface="Poppins"/>
              </a:rPr>
              <a:t>Write three things about yourself: two things should be true, and one thing should be a lie</a:t>
            </a:r>
            <a:endParaRPr sz="1400" b="0" i="0" u="none" strike="noStrike" cap="none">
              <a:solidFill>
                <a:srgbClr val="F2F2F2"/>
              </a:solidFill>
              <a:latin typeface="Poppins"/>
              <a:ea typeface="Poppins"/>
              <a:cs typeface="Poppins"/>
              <a:sym typeface="Poppins"/>
            </a:endParaRPr>
          </a:p>
        </p:txBody>
      </p:sp>
      <p:pic>
        <p:nvPicPr>
          <p:cNvPr id="656" name="Google Shape;656;g2e5bb8cc2d3_0_273"/>
          <p:cNvPicPr preferRelativeResize="0"/>
          <p:nvPr/>
        </p:nvPicPr>
        <p:blipFill rotWithShape="1">
          <a:blip r:embed="rId5">
            <a:alphaModFix/>
          </a:blip>
          <a:srcRect l="36163" b="38759"/>
          <a:stretch/>
        </p:blipFill>
        <p:spPr>
          <a:xfrm>
            <a:off x="-46300" y="4032723"/>
            <a:ext cx="1143650" cy="1121702"/>
          </a:xfrm>
          <a:prstGeom prst="rect">
            <a:avLst/>
          </a:prstGeom>
          <a:noFill/>
          <a:ln>
            <a:noFill/>
          </a:ln>
        </p:spPr>
      </p:pic>
      <p:pic>
        <p:nvPicPr>
          <p:cNvPr id="657" name="Google Shape;657;g2e5bb8cc2d3_0_273"/>
          <p:cNvPicPr preferRelativeResize="0"/>
          <p:nvPr/>
        </p:nvPicPr>
        <p:blipFill rotWithShape="1">
          <a:blip r:embed="rId6">
            <a:alphaModFix/>
          </a:blip>
          <a:srcRect/>
          <a:stretch/>
        </p:blipFill>
        <p:spPr>
          <a:xfrm>
            <a:off x="642476" y="3428274"/>
            <a:ext cx="1257224" cy="1505831"/>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Google Shape;662;g2e5bb8cc2d3_0_284"/>
          <p:cNvSpPr/>
          <p:nvPr/>
        </p:nvSpPr>
        <p:spPr>
          <a:xfrm>
            <a:off x="-1" y="-701"/>
            <a:ext cx="9144000" cy="51441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63" name="Google Shape;663;g2e5bb8cc2d3_0_284"/>
          <p:cNvSpPr txBox="1"/>
          <p:nvPr/>
        </p:nvSpPr>
        <p:spPr>
          <a:xfrm>
            <a:off x="1344900" y="323875"/>
            <a:ext cx="6454200" cy="8928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Let’s talk!</a:t>
            </a:r>
            <a:endParaRPr sz="5800" b="0" i="0" u="none" strike="noStrike" cap="none">
              <a:solidFill>
                <a:schemeClr val="lt1"/>
              </a:solidFill>
              <a:latin typeface="Chewy"/>
              <a:ea typeface="Chewy"/>
              <a:cs typeface="Chewy"/>
              <a:sym typeface="Chewy"/>
            </a:endParaRPr>
          </a:p>
        </p:txBody>
      </p:sp>
      <p:pic>
        <p:nvPicPr>
          <p:cNvPr id="664" name="Google Shape;664;g2e5bb8cc2d3_0_284"/>
          <p:cNvPicPr preferRelativeResize="0"/>
          <p:nvPr/>
        </p:nvPicPr>
        <p:blipFill rotWithShape="1">
          <a:blip r:embed="rId3">
            <a:alphaModFix/>
          </a:blip>
          <a:srcRect r="40447" b="35223"/>
          <a:stretch/>
        </p:blipFill>
        <p:spPr>
          <a:xfrm rot="10800000" flipH="1">
            <a:off x="7920498" y="-701"/>
            <a:ext cx="1223526" cy="1217128"/>
          </a:xfrm>
          <a:prstGeom prst="rect">
            <a:avLst/>
          </a:prstGeom>
          <a:noFill/>
          <a:ln>
            <a:noFill/>
          </a:ln>
        </p:spPr>
      </p:pic>
      <p:pic>
        <p:nvPicPr>
          <p:cNvPr id="665" name="Google Shape;665;g2e5bb8cc2d3_0_284"/>
          <p:cNvPicPr preferRelativeResize="0"/>
          <p:nvPr/>
        </p:nvPicPr>
        <p:blipFill rotWithShape="1">
          <a:blip r:embed="rId4">
            <a:alphaModFix/>
          </a:blip>
          <a:srcRect l="18103" t="13163" r="-5014"/>
          <a:stretch/>
        </p:blipFill>
        <p:spPr>
          <a:xfrm rot="10800000">
            <a:off x="7741134" y="3610621"/>
            <a:ext cx="1403613" cy="1532877"/>
          </a:xfrm>
          <a:prstGeom prst="rect">
            <a:avLst/>
          </a:prstGeom>
          <a:noFill/>
          <a:ln>
            <a:noFill/>
          </a:ln>
        </p:spPr>
      </p:pic>
      <p:sp>
        <p:nvSpPr>
          <p:cNvPr id="666" name="Google Shape;666;g2e5bb8cc2d3_0_284"/>
          <p:cNvSpPr txBox="1"/>
          <p:nvPr/>
        </p:nvSpPr>
        <p:spPr>
          <a:xfrm>
            <a:off x="1620249" y="1216427"/>
            <a:ext cx="6454200" cy="32325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F2F2F2"/>
                </a:solidFill>
                <a:latin typeface="Poppins"/>
                <a:ea typeface="Poppins"/>
                <a:cs typeface="Poppins"/>
                <a:sym typeface="Poppins"/>
              </a:rPr>
              <a:t>How did you identify the lies? Was it easy? </a:t>
            </a:r>
            <a:br>
              <a:rPr lang="en-PH" sz="1800" b="0" i="0" u="none" strike="noStrike" cap="none">
                <a:solidFill>
                  <a:srgbClr val="F2F2F2"/>
                </a:solidFill>
                <a:latin typeface="Poppins"/>
                <a:ea typeface="Poppins"/>
                <a:cs typeface="Poppins"/>
                <a:sym typeface="Poppins"/>
              </a:rPr>
            </a:br>
            <a:r>
              <a:rPr lang="en-PH" sz="1800" b="0" i="0" u="none" strike="noStrike" cap="none">
                <a:solidFill>
                  <a:srgbClr val="F2F2F2"/>
                </a:solidFill>
                <a:latin typeface="Poppins"/>
                <a:ea typeface="Poppins"/>
                <a:cs typeface="Poppins"/>
                <a:sym typeface="Poppins"/>
              </a:rPr>
              <a:t>Did you notice any patterns or similarities?</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F2F2F2"/>
                </a:solidFill>
                <a:latin typeface="Poppins"/>
                <a:ea typeface="Poppins"/>
                <a:cs typeface="Poppins"/>
                <a:sym typeface="Poppins"/>
              </a:rPr>
              <a:t>What might be the effects of false information on you and your health? </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rgbClr val="F2F2F2"/>
                </a:solidFill>
                <a:latin typeface="Poppins"/>
                <a:ea typeface="Poppins"/>
                <a:cs typeface="Poppins"/>
                <a:sym typeface="Poppins"/>
              </a:rPr>
              <a:t>What can you do to prevent the spread of false information, especially on social media?</a:t>
            </a:r>
            <a:endParaRPr sz="1400" b="0" i="0" u="none" strike="noStrike" cap="none">
              <a:solidFill>
                <a:srgbClr val="000000"/>
              </a:solidFill>
              <a:latin typeface="Arial"/>
              <a:ea typeface="Arial"/>
              <a:cs typeface="Arial"/>
              <a:sym typeface="Arial"/>
            </a:endParaRPr>
          </a:p>
        </p:txBody>
      </p:sp>
      <p:pic>
        <p:nvPicPr>
          <p:cNvPr id="667" name="Google Shape;667;g2e5bb8cc2d3_0_284"/>
          <p:cNvPicPr preferRelativeResize="0"/>
          <p:nvPr/>
        </p:nvPicPr>
        <p:blipFill rotWithShape="1">
          <a:blip r:embed="rId5">
            <a:alphaModFix/>
          </a:blip>
          <a:srcRect l="-5984" t="-14597" r="16105" b="-12449"/>
          <a:stretch/>
        </p:blipFill>
        <p:spPr>
          <a:xfrm rot="10800000">
            <a:off x="-16150" y="371875"/>
            <a:ext cx="1239650" cy="1642225"/>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Google Shape;672;g2e5bb8cc2d3_0_293"/>
          <p:cNvSpPr/>
          <p:nvPr/>
        </p:nvSpPr>
        <p:spPr>
          <a:xfrm>
            <a:off x="-46297" y="-8918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73" name="Google Shape;673;g2e5bb8cc2d3_0_293"/>
          <p:cNvSpPr/>
          <p:nvPr/>
        </p:nvSpPr>
        <p:spPr>
          <a:xfrm>
            <a:off x="1010235" y="1436649"/>
            <a:ext cx="7123500" cy="2503200"/>
          </a:xfrm>
          <a:prstGeom prst="roundRect">
            <a:avLst>
              <a:gd name="adj" fmla="val 8559"/>
            </a:avLst>
          </a:prstGeom>
          <a:solidFill>
            <a:srgbClr val="FCBD6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74" name="Google Shape;674;g2e5bb8cc2d3_0_293"/>
          <p:cNvPicPr preferRelativeResize="0"/>
          <p:nvPr/>
        </p:nvPicPr>
        <p:blipFill rotWithShape="1">
          <a:blip r:embed="rId3">
            <a:alphaModFix/>
          </a:blip>
          <a:srcRect t="9305" r="18018"/>
          <a:stretch/>
        </p:blipFill>
        <p:spPr>
          <a:xfrm>
            <a:off x="7886800" y="0"/>
            <a:ext cx="1257225" cy="1398601"/>
          </a:xfrm>
          <a:prstGeom prst="rect">
            <a:avLst/>
          </a:prstGeom>
          <a:noFill/>
          <a:ln>
            <a:noFill/>
          </a:ln>
        </p:spPr>
      </p:pic>
      <p:sp>
        <p:nvSpPr>
          <p:cNvPr id="675" name="Google Shape;675;g2e5bb8cc2d3_0_293"/>
          <p:cNvSpPr txBox="1"/>
          <p:nvPr/>
        </p:nvSpPr>
        <p:spPr>
          <a:xfrm>
            <a:off x="1344900" y="323875"/>
            <a:ext cx="6454200" cy="892800"/>
          </a:xfrm>
          <a:prstGeom prst="rect">
            <a:avLst/>
          </a:prstGeom>
          <a:noFill/>
          <a:ln>
            <a:noFill/>
          </a:ln>
          <a:effectLst>
            <a:outerShdw dist="66675" dir="1200000" algn="bl" rotWithShape="0">
              <a:srgbClr val="303C72"/>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5800"/>
              <a:buFont typeface="Arial"/>
              <a:buNone/>
            </a:pPr>
            <a:r>
              <a:rPr lang="en-PH" sz="5800" b="0" i="0" u="none" strike="noStrike" cap="none">
                <a:solidFill>
                  <a:schemeClr val="lt1"/>
                </a:solidFill>
                <a:latin typeface="Chewy"/>
                <a:ea typeface="Chewy"/>
                <a:cs typeface="Chewy"/>
                <a:sym typeface="Chewy"/>
              </a:rPr>
              <a:t>Remember</a:t>
            </a:r>
            <a:endParaRPr sz="5800" b="0" i="0" u="none" strike="noStrike" cap="none">
              <a:solidFill>
                <a:schemeClr val="lt1"/>
              </a:solidFill>
              <a:latin typeface="Chewy"/>
              <a:ea typeface="Chewy"/>
              <a:cs typeface="Chewy"/>
              <a:sym typeface="Chewy"/>
            </a:endParaRPr>
          </a:p>
        </p:txBody>
      </p:sp>
      <p:sp>
        <p:nvSpPr>
          <p:cNvPr id="676" name="Google Shape;676;g2e5bb8cc2d3_0_293"/>
          <p:cNvSpPr txBox="1"/>
          <p:nvPr/>
        </p:nvSpPr>
        <p:spPr>
          <a:xfrm>
            <a:off x="1183355" y="1626396"/>
            <a:ext cx="6777300" cy="20163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400"/>
              <a:buFont typeface="Arial"/>
              <a:buChar char="•"/>
            </a:pPr>
            <a:r>
              <a:rPr lang="en-PH" sz="1400" b="1" i="0" u="none" strike="noStrike" cap="none">
                <a:solidFill>
                  <a:srgbClr val="262626"/>
                </a:solidFill>
                <a:latin typeface="Poppins"/>
                <a:ea typeface="Poppins"/>
                <a:cs typeface="Poppins"/>
                <a:sym typeface="Poppins"/>
              </a:rPr>
              <a:t>Not everything you hear, see, or read is true</a:t>
            </a:r>
            <a:r>
              <a:rPr lang="en-PH" sz="1400" b="0" i="0" u="none" strike="noStrike" cap="none">
                <a:solidFill>
                  <a:srgbClr val="262626"/>
                </a:solidFill>
                <a:latin typeface="Poppins"/>
                <a:ea typeface="Poppins"/>
                <a:cs typeface="Poppins"/>
                <a:sym typeface="Poppins"/>
              </a:rPr>
              <a:t>, so it's important to take a closer look at the information and assess it carefully.</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400"/>
              <a:buFont typeface="Arial"/>
              <a:buChar char="•"/>
            </a:pPr>
            <a:r>
              <a:rPr lang="en-PH" sz="1400" b="1" i="0" u="none" strike="noStrike" cap="none">
                <a:solidFill>
                  <a:srgbClr val="262626"/>
                </a:solidFill>
                <a:latin typeface="Poppins"/>
                <a:ea typeface="Poppins"/>
                <a:cs typeface="Poppins"/>
                <a:sym typeface="Poppins"/>
              </a:rPr>
              <a:t>False information can make you believe things that aren't true</a:t>
            </a:r>
            <a:r>
              <a:rPr lang="en-PH" sz="1400" b="0" i="0" u="none" strike="noStrike" cap="none">
                <a:solidFill>
                  <a:srgbClr val="262626"/>
                </a:solidFill>
                <a:latin typeface="Poppins"/>
                <a:ea typeface="Poppins"/>
                <a:cs typeface="Poppins"/>
                <a:sym typeface="Poppins"/>
              </a:rPr>
              <a:t>, and that can lead to making poor health decisions. </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400"/>
              <a:buFont typeface="Arial"/>
              <a:buChar char="•"/>
            </a:pPr>
            <a:r>
              <a:rPr lang="en-PH" sz="1400" b="1" i="0" u="none" strike="noStrike" cap="none">
                <a:solidFill>
                  <a:srgbClr val="262626"/>
                </a:solidFill>
                <a:latin typeface="Poppins"/>
                <a:ea typeface="Poppins"/>
                <a:cs typeface="Poppins"/>
                <a:sym typeface="Poppins"/>
              </a:rPr>
              <a:t>Learning how to spot false information can help prevent its spread</a:t>
            </a:r>
            <a:r>
              <a:rPr lang="en-PH" sz="1400" b="0" i="0" u="none" strike="noStrike" cap="none">
                <a:solidFill>
                  <a:srgbClr val="262626"/>
                </a:solidFill>
                <a:latin typeface="Poppins"/>
                <a:ea typeface="Poppins"/>
                <a:cs typeface="Poppins"/>
                <a:sym typeface="Poppins"/>
              </a:rPr>
              <a:t> and help you make better health choices.</a:t>
            </a:r>
            <a:endParaRPr sz="1400" b="0" i="0" u="none" strike="noStrike" cap="none">
              <a:solidFill>
                <a:srgbClr val="000000"/>
              </a:solidFill>
              <a:latin typeface="Arial"/>
              <a:ea typeface="Arial"/>
              <a:cs typeface="Arial"/>
              <a:sym typeface="Arial"/>
            </a:endParaRPr>
          </a:p>
        </p:txBody>
      </p:sp>
      <p:pic>
        <p:nvPicPr>
          <p:cNvPr id="677" name="Google Shape;677;g2e5bb8cc2d3_0_293"/>
          <p:cNvPicPr preferRelativeResize="0"/>
          <p:nvPr/>
        </p:nvPicPr>
        <p:blipFill rotWithShape="1">
          <a:blip r:embed="rId4">
            <a:alphaModFix/>
          </a:blip>
          <a:srcRect l="16712" t="16949" r="-5466" b="-1694"/>
          <a:stretch/>
        </p:blipFill>
        <p:spPr>
          <a:xfrm rot="-5400000">
            <a:off x="-65052" y="3720303"/>
            <a:ext cx="1426799" cy="148624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6"/>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131" name="Google Shape;131;p6"/>
          <p:cNvSpPr txBox="1"/>
          <p:nvPr/>
        </p:nvSpPr>
        <p:spPr>
          <a:xfrm>
            <a:off x="1344900" y="323875"/>
            <a:ext cx="6454200" cy="1000500"/>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chemeClr val="lt1"/>
                </a:solidFill>
                <a:latin typeface="Chewy"/>
                <a:ea typeface="Chewy"/>
                <a:cs typeface="Chewy"/>
                <a:sym typeface="Chewy"/>
              </a:rPr>
              <a:t>Mental Health</a:t>
            </a:r>
            <a:endParaRPr sz="6500" b="0" i="0" u="none" strike="noStrike" cap="none">
              <a:solidFill>
                <a:schemeClr val="lt1"/>
              </a:solidFill>
              <a:latin typeface="Chewy"/>
              <a:ea typeface="Chewy"/>
              <a:cs typeface="Chewy"/>
              <a:sym typeface="Chewy"/>
            </a:endParaRPr>
          </a:p>
        </p:txBody>
      </p:sp>
      <p:sp>
        <p:nvSpPr>
          <p:cNvPr id="132" name="Google Shape;132;p6"/>
          <p:cNvSpPr txBox="1"/>
          <p:nvPr/>
        </p:nvSpPr>
        <p:spPr>
          <a:xfrm>
            <a:off x="1198647" y="1523527"/>
            <a:ext cx="7384407" cy="3356273"/>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800"/>
              <a:buFont typeface="Arial"/>
              <a:buNone/>
            </a:pPr>
            <a:r>
              <a:rPr lang="en-PH" sz="1800" b="0" i="0" u="none" strike="noStrike" cap="none">
                <a:solidFill>
                  <a:schemeClr val="lt1"/>
                </a:solidFill>
                <a:latin typeface="Poppins"/>
                <a:ea typeface="Poppins"/>
                <a:cs typeface="Poppins"/>
                <a:sym typeface="Poppins"/>
              </a:rPr>
              <a:t>In this section, you and your peers will learn:</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The role of mental health in one’s overall well-being</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The importance of sharing for mental health</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How to talk to someone with a mental health condition</a:t>
            </a:r>
            <a:endParaRPr sz="1400" b="0" i="0" u="none" strike="noStrike" cap="none">
              <a:solidFill>
                <a:srgbClr val="000000"/>
              </a:solidFill>
              <a:latin typeface="Arial"/>
              <a:ea typeface="Arial"/>
              <a:cs typeface="Arial"/>
              <a:sym typeface="Arial"/>
            </a:endParaRPr>
          </a:p>
          <a:p>
            <a:pPr marL="285750" marR="0" lvl="0" indent="-285750" algn="l" rtl="0">
              <a:lnSpc>
                <a:spcPct val="200000"/>
              </a:lnSpc>
              <a:spcBef>
                <a:spcPts val="0"/>
              </a:spcBef>
              <a:spcAft>
                <a:spcPts val="0"/>
              </a:spcAft>
              <a:buClr>
                <a:srgbClr val="000000"/>
              </a:buClr>
              <a:buSzPts val="1800"/>
              <a:buFont typeface="Arial"/>
              <a:buChar char="•"/>
            </a:pPr>
            <a:r>
              <a:rPr lang="en-PH" sz="1800" b="0" i="0" u="none" strike="noStrike" cap="none">
                <a:solidFill>
                  <a:schemeClr val="lt1"/>
                </a:solidFill>
                <a:latin typeface="Poppins"/>
                <a:ea typeface="Poppins"/>
                <a:cs typeface="Poppins"/>
                <a:sym typeface="Poppins"/>
              </a:rPr>
              <a:t>How to do self-care exercises to manage stress</a:t>
            </a:r>
            <a:endParaRPr sz="1400" b="0" i="0" u="none" strike="noStrike" cap="none">
              <a:solidFill>
                <a:srgbClr val="000000"/>
              </a:solidFill>
              <a:latin typeface="Arial"/>
              <a:ea typeface="Arial"/>
              <a:cs typeface="Arial"/>
              <a:sym typeface="Arial"/>
            </a:endParaRPr>
          </a:p>
          <a:p>
            <a:pPr marL="285750" marR="0" lvl="0" indent="-171450" algn="l" rtl="0">
              <a:lnSpc>
                <a:spcPct val="115000"/>
              </a:lnSpc>
              <a:spcBef>
                <a:spcPts val="0"/>
              </a:spcBef>
              <a:spcAft>
                <a:spcPts val="0"/>
              </a:spcAft>
              <a:buClr>
                <a:srgbClr val="000000"/>
              </a:buClr>
              <a:buSzPts val="1800"/>
              <a:buFont typeface="Arial"/>
              <a:buNone/>
            </a:pPr>
            <a:endParaRPr sz="1800" b="0" i="0" u="none" strike="noStrike" cap="none">
              <a:solidFill>
                <a:schemeClr val="lt1"/>
              </a:solidFill>
              <a:latin typeface="Poppins"/>
              <a:ea typeface="Poppins"/>
              <a:cs typeface="Poppins"/>
              <a:sym typeface="Poppins"/>
            </a:endParaRPr>
          </a:p>
          <a:p>
            <a:pPr marL="285750" marR="0" lvl="0" indent="-171450" algn="l" rtl="0">
              <a:lnSpc>
                <a:spcPct val="115000"/>
              </a:lnSpc>
              <a:spcBef>
                <a:spcPts val="0"/>
              </a:spcBef>
              <a:spcAft>
                <a:spcPts val="0"/>
              </a:spcAft>
              <a:buClr>
                <a:srgbClr val="000000"/>
              </a:buClr>
              <a:buSzPts val="1800"/>
              <a:buFont typeface="Arial"/>
              <a:buNone/>
            </a:pPr>
            <a:endParaRPr sz="1800" b="0" i="0" u="none" strike="noStrike" cap="none">
              <a:solidFill>
                <a:schemeClr val="lt1"/>
              </a:solidFill>
              <a:latin typeface="Poppins"/>
              <a:ea typeface="Poppins"/>
              <a:cs typeface="Poppins"/>
              <a:sym typeface="Poppins"/>
            </a:endParaRPr>
          </a:p>
        </p:txBody>
      </p:sp>
      <p:pic>
        <p:nvPicPr>
          <p:cNvPr id="133" name="Google Shape;133;p6"/>
          <p:cNvPicPr preferRelativeResize="0"/>
          <p:nvPr/>
        </p:nvPicPr>
        <p:blipFill rotWithShape="1">
          <a:blip r:embed="rId4">
            <a:alphaModFix/>
          </a:blip>
          <a:srcRect r="40447" b="35222"/>
          <a:stretch/>
        </p:blipFill>
        <p:spPr>
          <a:xfrm rot="10800000" flipH="1">
            <a:off x="7656723" y="-701"/>
            <a:ext cx="1487301" cy="1479524"/>
          </a:xfrm>
          <a:prstGeom prst="rect">
            <a:avLst/>
          </a:prstGeom>
          <a:noFill/>
          <a:ln>
            <a:noFill/>
          </a:ln>
        </p:spPr>
      </p:pic>
      <p:pic>
        <p:nvPicPr>
          <p:cNvPr id="134" name="Google Shape;134;p6"/>
          <p:cNvPicPr preferRelativeResize="0"/>
          <p:nvPr/>
        </p:nvPicPr>
        <p:blipFill rotWithShape="1">
          <a:blip r:embed="rId5">
            <a:alphaModFix/>
          </a:blip>
          <a:srcRect r="32304"/>
          <a:stretch/>
        </p:blipFill>
        <p:spPr>
          <a:xfrm rot="10800000">
            <a:off x="0" y="264591"/>
            <a:ext cx="1069551" cy="1478824"/>
          </a:xfrm>
          <a:prstGeom prst="rect">
            <a:avLst/>
          </a:prstGeom>
          <a:noFill/>
          <a:ln>
            <a:noFill/>
          </a:ln>
        </p:spPr>
      </p:pic>
      <p:pic>
        <p:nvPicPr>
          <p:cNvPr id="135" name="Google Shape;135;p6"/>
          <p:cNvPicPr preferRelativeResize="0"/>
          <p:nvPr/>
        </p:nvPicPr>
        <p:blipFill rotWithShape="1">
          <a:blip r:embed="rId6">
            <a:alphaModFix/>
          </a:blip>
          <a:srcRect l="18103" t="13163" r="-5014"/>
          <a:stretch/>
        </p:blipFill>
        <p:spPr>
          <a:xfrm rot="10800000">
            <a:off x="7513503" y="3362026"/>
            <a:ext cx="1631245" cy="1781473"/>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g2e5bb8cc2d3_0_302"/>
          <p:cNvSpPr/>
          <p:nvPr/>
        </p:nvSpPr>
        <p:spPr>
          <a:xfrm>
            <a:off x="-46297" y="-104172"/>
            <a:ext cx="9247800" cy="5247600"/>
          </a:xfrm>
          <a:prstGeom prst="rect">
            <a:avLst/>
          </a:prstGeom>
          <a:solidFill>
            <a:srgbClr val="E54E5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83" name="Google Shape;683;g2e5bb8cc2d3_0_302"/>
          <p:cNvPicPr preferRelativeResize="0"/>
          <p:nvPr/>
        </p:nvPicPr>
        <p:blipFill rotWithShape="1">
          <a:blip r:embed="rId3">
            <a:alphaModFix/>
          </a:blip>
          <a:srcRect l="7106" b="24511"/>
          <a:stretch/>
        </p:blipFill>
        <p:spPr>
          <a:xfrm>
            <a:off x="0" y="1209200"/>
            <a:ext cx="2761050" cy="3934300"/>
          </a:xfrm>
          <a:prstGeom prst="rect">
            <a:avLst/>
          </a:prstGeom>
          <a:noFill/>
          <a:ln>
            <a:noFill/>
          </a:ln>
        </p:spPr>
      </p:pic>
      <p:sp>
        <p:nvSpPr>
          <p:cNvPr id="684" name="Google Shape;684;g2e5bb8cc2d3_0_302"/>
          <p:cNvSpPr txBox="1"/>
          <p:nvPr/>
        </p:nvSpPr>
        <p:spPr>
          <a:xfrm>
            <a:off x="3056125" y="311833"/>
            <a:ext cx="5576700" cy="923400"/>
          </a:xfrm>
          <a:prstGeom prst="rect">
            <a:avLst/>
          </a:prstGeom>
          <a:noFill/>
          <a:ln>
            <a:noFill/>
          </a:ln>
          <a:effectLst>
            <a:outerShdw dist="57150" dir="1200000" algn="bl" rotWithShape="0">
              <a:srgbClr val="303C72"/>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PH" sz="6000" b="0" i="0" u="none" strike="noStrike" cap="none">
                <a:solidFill>
                  <a:schemeClr val="lt1"/>
                </a:solidFill>
                <a:latin typeface="Chewy"/>
                <a:ea typeface="Chewy"/>
                <a:cs typeface="Chewy"/>
                <a:sym typeface="Chewy"/>
              </a:rPr>
              <a:t>Let’s take action!</a:t>
            </a:r>
            <a:endParaRPr sz="6000" b="0" i="0" u="none" strike="noStrike" cap="none">
              <a:solidFill>
                <a:schemeClr val="lt1"/>
              </a:solidFill>
              <a:latin typeface="Chewy"/>
              <a:ea typeface="Chewy"/>
              <a:cs typeface="Chewy"/>
              <a:sym typeface="Chewy"/>
            </a:endParaRPr>
          </a:p>
        </p:txBody>
      </p:sp>
      <p:sp>
        <p:nvSpPr>
          <p:cNvPr id="685" name="Google Shape;685;g2e5bb8cc2d3_0_302"/>
          <p:cNvSpPr/>
          <p:nvPr/>
        </p:nvSpPr>
        <p:spPr>
          <a:xfrm>
            <a:off x="2777092" y="1331751"/>
            <a:ext cx="6110100" cy="3531900"/>
          </a:xfrm>
          <a:prstGeom prst="roundRect">
            <a:avLst>
              <a:gd name="adj" fmla="val 8559"/>
            </a:avLst>
          </a:prstGeom>
          <a:solidFill>
            <a:srgbClr val="2F3C7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86" name="Google Shape;686;g2e5bb8cc2d3_0_302"/>
          <p:cNvSpPr txBox="1"/>
          <p:nvPr/>
        </p:nvSpPr>
        <p:spPr>
          <a:xfrm>
            <a:off x="3056125" y="1563382"/>
            <a:ext cx="5431500" cy="30168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150000"/>
              </a:lnSpc>
              <a:spcBef>
                <a:spcPts val="0"/>
              </a:spcBef>
              <a:spcAft>
                <a:spcPts val="0"/>
              </a:spcAft>
              <a:buClr>
                <a:srgbClr val="000000"/>
              </a:buClr>
              <a:buSzPts val="1600"/>
              <a:buFont typeface="Arial"/>
              <a:buChar char="•"/>
            </a:pPr>
            <a:r>
              <a:rPr lang="en-PH" sz="1600" b="1" i="0" u="none" strike="noStrike" cap="none">
                <a:solidFill>
                  <a:schemeClr val="lt1"/>
                </a:solidFill>
                <a:latin typeface="Poppins"/>
                <a:ea typeface="Poppins"/>
                <a:cs typeface="Poppins"/>
                <a:sym typeface="Poppins"/>
              </a:rPr>
              <a:t>Share information only from trusted sources</a:t>
            </a:r>
            <a:r>
              <a:rPr lang="en-PH" sz="1600" b="0" i="0" u="none" strike="noStrike" cap="none">
                <a:solidFill>
                  <a:schemeClr val="lt1"/>
                </a:solidFill>
                <a:latin typeface="Poppins"/>
                <a:ea typeface="Poppins"/>
                <a:cs typeface="Poppins"/>
                <a:sym typeface="Poppins"/>
              </a:rPr>
              <a:t>. You can check out the official social media pages of government agencies, reputable organizations, and news networks. </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000000"/>
              </a:buClr>
              <a:buSzPts val="1600"/>
              <a:buFont typeface="Arial"/>
              <a:buChar char="•"/>
            </a:pPr>
            <a:r>
              <a:rPr lang="en-PH" sz="1600" b="0" i="0" u="none" strike="noStrike" cap="none">
                <a:solidFill>
                  <a:schemeClr val="lt1"/>
                </a:solidFill>
                <a:latin typeface="Poppins"/>
                <a:ea typeface="Poppins"/>
                <a:cs typeface="Poppins"/>
                <a:sym typeface="Poppins"/>
              </a:rPr>
              <a:t>Keep in mind and apply the tips for recognizing false information.</a:t>
            </a:r>
            <a:endParaRPr sz="1600" b="0" i="0" u="none" strike="noStrike" cap="none">
              <a:solidFill>
                <a:schemeClr val="lt1"/>
              </a:solidFill>
              <a:latin typeface="Poppins"/>
              <a:ea typeface="Poppins"/>
              <a:cs typeface="Poppins"/>
              <a:sym typeface="Poppins"/>
            </a:endParaRPr>
          </a:p>
          <a:p>
            <a:pPr marL="285750" marR="0" lvl="0" indent="-285750" algn="l" rtl="0">
              <a:lnSpc>
                <a:spcPct val="150000"/>
              </a:lnSpc>
              <a:spcBef>
                <a:spcPts val="0"/>
              </a:spcBef>
              <a:spcAft>
                <a:spcPts val="0"/>
              </a:spcAft>
              <a:buClr>
                <a:srgbClr val="000000"/>
              </a:buClr>
              <a:buSzPts val="1600"/>
              <a:buFont typeface="Arial"/>
              <a:buChar char="•"/>
            </a:pPr>
            <a:r>
              <a:rPr lang="en-PH" sz="1600" b="0" i="0" u="none" strike="noStrike" cap="none">
                <a:solidFill>
                  <a:schemeClr val="lt1"/>
                </a:solidFill>
                <a:latin typeface="Poppins"/>
                <a:ea typeface="Poppins"/>
                <a:cs typeface="Poppins"/>
                <a:sym typeface="Poppins"/>
              </a:rPr>
              <a:t>Visit </a:t>
            </a:r>
            <a:r>
              <a:rPr lang="en-PH" sz="1600" b="0" i="0" u="sng" strike="noStrike" cap="none">
                <a:solidFill>
                  <a:schemeClr val="lt1"/>
                </a:solidFill>
                <a:latin typeface="Poppins"/>
                <a:ea typeface="Poppins"/>
                <a:cs typeface="Poppins"/>
                <a:sym typeface="Poppins"/>
                <a:hlinkClick r:id="rId4">
                  <a:extLst>
                    <a:ext uri="{A12FA001-AC4F-418D-AE19-62706E023703}">
                      <ahyp:hlinkClr xmlns:ahyp="http://schemas.microsoft.com/office/drawing/2018/hyperlinkcolor" val="tx"/>
                    </a:ext>
                  </a:extLst>
                </a:hlinkClick>
              </a:rPr>
              <a:t>https://malayaako.ph/</a:t>
            </a:r>
            <a:r>
              <a:rPr lang="en-PH" sz="1600" b="0" i="0" u="none" strike="noStrike" cap="none">
                <a:solidFill>
                  <a:schemeClr val="lt1"/>
                </a:solidFill>
                <a:latin typeface="Poppins"/>
                <a:ea typeface="Poppins"/>
                <a:cs typeface="Poppins"/>
                <a:sym typeface="Poppins"/>
              </a:rPr>
              <a:t> for accurate and relevant health information for teens. </a:t>
            </a:r>
            <a:endParaRPr sz="1400" b="0" i="0" u="none" strike="noStrike" cap="none">
              <a:solidFill>
                <a:srgbClr val="000000"/>
              </a:solidFill>
              <a:latin typeface="Arial"/>
              <a:ea typeface="Arial"/>
              <a:cs typeface="Arial"/>
              <a:sym typeface="Arial"/>
            </a:endParaRPr>
          </a:p>
        </p:txBody>
      </p:sp>
      <p:pic>
        <p:nvPicPr>
          <p:cNvPr id="687" name="Google Shape;687;g2e5bb8cc2d3_0_302"/>
          <p:cNvPicPr preferRelativeResize="0"/>
          <p:nvPr/>
        </p:nvPicPr>
        <p:blipFill rotWithShape="1">
          <a:blip r:embed="rId5">
            <a:alphaModFix/>
          </a:blip>
          <a:srcRect l="-5984" t="-14597" r="16105" b="-12449"/>
          <a:stretch/>
        </p:blipFill>
        <p:spPr>
          <a:xfrm rot="5400000" flipH="1">
            <a:off x="760700" y="-305450"/>
            <a:ext cx="1239650" cy="164222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pic>
        <p:nvPicPr>
          <p:cNvPr id="692" name="Google Shape;692;g2e5bb8cc2d3_0_311"/>
          <p:cNvPicPr preferRelativeResize="0"/>
          <p:nvPr/>
        </p:nvPicPr>
        <p:blipFill rotWithShape="1">
          <a:blip r:embed="rId3">
            <a:alphaModFix/>
          </a:blip>
          <a:srcRect/>
          <a:stretch/>
        </p:blipFill>
        <p:spPr>
          <a:xfrm>
            <a:off x="0" y="0"/>
            <a:ext cx="9144018" cy="5143501"/>
          </a:xfrm>
          <a:prstGeom prst="rect">
            <a:avLst/>
          </a:prstGeom>
          <a:noFill/>
          <a:ln>
            <a:noFill/>
          </a:ln>
        </p:spPr>
      </p:pic>
      <p:pic>
        <p:nvPicPr>
          <p:cNvPr id="693" name="Google Shape;693;g2e5bb8cc2d3_0_311"/>
          <p:cNvPicPr preferRelativeResize="0"/>
          <p:nvPr/>
        </p:nvPicPr>
        <p:blipFill rotWithShape="1">
          <a:blip r:embed="rId4">
            <a:alphaModFix/>
          </a:blip>
          <a:srcRect t="2922"/>
          <a:stretch/>
        </p:blipFill>
        <p:spPr>
          <a:xfrm>
            <a:off x="25" y="2375"/>
            <a:ext cx="9144003" cy="5143501"/>
          </a:xfrm>
          <a:prstGeom prst="rect">
            <a:avLst/>
          </a:prstGeom>
          <a:noFill/>
          <a:ln>
            <a:noFill/>
          </a:ln>
        </p:spPr>
      </p:pic>
      <p:pic>
        <p:nvPicPr>
          <p:cNvPr id="694" name="Google Shape;694;g2e5bb8cc2d3_0_311"/>
          <p:cNvPicPr preferRelativeResize="0"/>
          <p:nvPr/>
        </p:nvPicPr>
        <p:blipFill rotWithShape="1">
          <a:blip r:embed="rId5">
            <a:alphaModFix/>
          </a:blip>
          <a:srcRect b="3594"/>
          <a:stretch/>
        </p:blipFill>
        <p:spPr>
          <a:xfrm>
            <a:off x="4495800" y="198050"/>
            <a:ext cx="4531423" cy="4945449"/>
          </a:xfrm>
          <a:prstGeom prst="rect">
            <a:avLst/>
          </a:prstGeom>
          <a:noFill/>
          <a:ln>
            <a:noFill/>
          </a:ln>
        </p:spPr>
      </p:pic>
      <p:sp>
        <p:nvSpPr>
          <p:cNvPr id="695" name="Google Shape;695;g2e5bb8cc2d3_0_311"/>
          <p:cNvSpPr txBox="1"/>
          <p:nvPr/>
        </p:nvSpPr>
        <p:spPr>
          <a:xfrm>
            <a:off x="435775" y="1237000"/>
            <a:ext cx="3131100" cy="2586000"/>
          </a:xfrm>
          <a:prstGeom prst="rect">
            <a:avLst/>
          </a:prstGeom>
          <a:noFill/>
          <a:ln>
            <a:noFill/>
          </a:ln>
          <a:effectLst>
            <a:outerShdw dist="95250" dir="1200000" algn="bl" rotWithShape="0">
              <a:srgbClr val="303C72"/>
            </a:outerShdw>
          </a:effectLst>
        </p:spPr>
        <p:txBody>
          <a:bodyPr spcFirstLastPara="1" wrap="square" lIns="0" tIns="0" rIns="0" bIns="0" anchor="ctr" anchorCtr="0">
            <a:noAutofit/>
          </a:bodyPr>
          <a:lstStyle/>
          <a:p>
            <a:pPr marL="0" marR="0" lvl="0" indent="0" algn="ctr" rtl="0">
              <a:lnSpc>
                <a:spcPct val="70000"/>
              </a:lnSpc>
              <a:spcBef>
                <a:spcPts val="0"/>
              </a:spcBef>
              <a:spcAft>
                <a:spcPts val="0"/>
              </a:spcAft>
              <a:buClr>
                <a:srgbClr val="000000"/>
              </a:buClr>
              <a:buSzPts val="10000"/>
              <a:buFont typeface="Arial"/>
              <a:buNone/>
            </a:pPr>
            <a:r>
              <a:rPr lang="en-PH" sz="10000" b="0" i="0" u="none" strike="noStrike" cap="none">
                <a:solidFill>
                  <a:schemeClr val="lt1"/>
                </a:solidFill>
                <a:latin typeface="Chewy"/>
                <a:ea typeface="Chewy"/>
                <a:cs typeface="Chewy"/>
                <a:sym typeface="Chewy"/>
              </a:rPr>
              <a:t>Thank</a:t>
            </a:r>
            <a:endParaRPr sz="10000" b="0" i="0" u="none" strike="noStrike" cap="none">
              <a:solidFill>
                <a:schemeClr val="lt1"/>
              </a:solidFill>
              <a:latin typeface="Chewy"/>
              <a:ea typeface="Chewy"/>
              <a:cs typeface="Chewy"/>
              <a:sym typeface="Chewy"/>
            </a:endParaRPr>
          </a:p>
          <a:p>
            <a:pPr marL="0" marR="0" lvl="0" indent="0" algn="ctr" rtl="0">
              <a:lnSpc>
                <a:spcPct val="70000"/>
              </a:lnSpc>
              <a:spcBef>
                <a:spcPts val="0"/>
              </a:spcBef>
              <a:spcAft>
                <a:spcPts val="0"/>
              </a:spcAft>
              <a:buClr>
                <a:srgbClr val="000000"/>
              </a:buClr>
              <a:buSzPts val="10000"/>
              <a:buFont typeface="Arial"/>
              <a:buNone/>
            </a:pPr>
            <a:r>
              <a:rPr lang="en-PH" sz="10000" b="0" i="0" u="none" strike="noStrike" cap="none">
                <a:solidFill>
                  <a:schemeClr val="lt1"/>
                </a:solidFill>
                <a:latin typeface="Chewy"/>
                <a:ea typeface="Chewy"/>
                <a:cs typeface="Chewy"/>
                <a:sym typeface="Chewy"/>
              </a:rPr>
              <a:t>you!</a:t>
            </a:r>
            <a:endParaRPr sz="10000" b="0" i="0" u="none" strike="noStrike" cap="none">
              <a:solidFill>
                <a:schemeClr val="lt1"/>
              </a:solidFill>
              <a:latin typeface="Chewy"/>
              <a:ea typeface="Chewy"/>
              <a:cs typeface="Chewy"/>
              <a:sym typeface="Chewy"/>
            </a:endParaRPr>
          </a:p>
        </p:txBody>
      </p:sp>
      <p:pic>
        <p:nvPicPr>
          <p:cNvPr id="696" name="Google Shape;696;g2e5bb8cc2d3_0_311"/>
          <p:cNvPicPr preferRelativeResize="0"/>
          <p:nvPr/>
        </p:nvPicPr>
        <p:blipFill rotWithShape="1">
          <a:blip r:embed="rId6">
            <a:alphaModFix/>
          </a:blip>
          <a:srcRect/>
          <a:stretch/>
        </p:blipFill>
        <p:spPr>
          <a:xfrm rot="-8100000">
            <a:off x="3447261" y="1117481"/>
            <a:ext cx="682453" cy="480561"/>
          </a:xfrm>
          <a:prstGeom prst="rect">
            <a:avLst/>
          </a:prstGeom>
          <a:noFill/>
          <a:ln>
            <a:noFill/>
          </a:ln>
        </p:spPr>
      </p:pic>
      <p:pic>
        <p:nvPicPr>
          <p:cNvPr id="697" name="Google Shape;697;g2e5bb8cc2d3_0_311"/>
          <p:cNvPicPr preferRelativeResize="0"/>
          <p:nvPr/>
        </p:nvPicPr>
        <p:blipFill rotWithShape="1">
          <a:blip r:embed="rId6">
            <a:alphaModFix/>
          </a:blip>
          <a:srcRect/>
          <a:stretch/>
        </p:blipFill>
        <p:spPr>
          <a:xfrm rot="3477063">
            <a:off x="119461" y="3076281"/>
            <a:ext cx="682454" cy="480561"/>
          </a:xfrm>
          <a:prstGeom prst="rect">
            <a:avLst/>
          </a:prstGeom>
          <a:noFill/>
          <a:ln>
            <a:noFill/>
          </a:ln>
        </p:spPr>
      </p:pic>
      <p:sp>
        <p:nvSpPr>
          <p:cNvPr id="698" name="Google Shape;698;g2e5bb8cc2d3_0_311"/>
          <p:cNvSpPr txBox="1"/>
          <p:nvPr/>
        </p:nvSpPr>
        <p:spPr>
          <a:xfrm>
            <a:off x="654175" y="3874464"/>
            <a:ext cx="3131100" cy="6810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1500"/>
              <a:buFont typeface="Arial"/>
              <a:buNone/>
            </a:pPr>
            <a:r>
              <a:rPr lang="en-PH" sz="1500" b="0" i="0" u="none" strike="noStrike" cap="none">
                <a:solidFill>
                  <a:schemeClr val="lt1"/>
                </a:solidFill>
                <a:latin typeface="Poppins"/>
                <a:ea typeface="Poppins"/>
                <a:cs typeface="Poppins"/>
                <a:sym typeface="Poppins"/>
              </a:rPr>
              <a:t>Let’s keep practicing and sharing good health habits!</a:t>
            </a:r>
            <a:endParaRPr sz="1500" b="0" i="0" u="none" strike="noStrike" cap="none">
              <a:solidFill>
                <a:schemeClr val="lt1"/>
              </a:solidFill>
              <a:latin typeface="Poppins"/>
              <a:ea typeface="Poppins"/>
              <a:cs typeface="Poppins"/>
              <a:sym typeface="Poppins"/>
            </a:endParaRPr>
          </a:p>
        </p:txBody>
      </p:sp>
      <p:pic>
        <p:nvPicPr>
          <p:cNvPr id="699" name="Google Shape;699;g2e5bb8cc2d3_0_311"/>
          <p:cNvPicPr preferRelativeResize="0"/>
          <p:nvPr/>
        </p:nvPicPr>
        <p:blipFill rotWithShape="1">
          <a:blip r:embed="rId7">
            <a:alphaModFix/>
          </a:blip>
          <a:srcRect t="28351" r="41427"/>
          <a:stretch/>
        </p:blipFill>
        <p:spPr>
          <a:xfrm>
            <a:off x="8394125" y="-35050"/>
            <a:ext cx="769474" cy="946499"/>
          </a:xfrm>
          <a:prstGeom prst="rect">
            <a:avLst/>
          </a:prstGeom>
          <a:noFill/>
          <a:ln>
            <a:noFill/>
          </a:ln>
        </p:spPr>
      </p:pic>
      <p:grpSp>
        <p:nvGrpSpPr>
          <p:cNvPr id="700" name="Google Shape;700;g2e5bb8cc2d3_0_311"/>
          <p:cNvGrpSpPr/>
          <p:nvPr/>
        </p:nvGrpSpPr>
        <p:grpSpPr>
          <a:xfrm>
            <a:off x="-152426" y="-307138"/>
            <a:ext cx="4572000" cy="1015500"/>
            <a:chOff x="-152426" y="-307138"/>
            <a:chExt cx="4572000" cy="1015500"/>
          </a:xfrm>
        </p:grpSpPr>
        <p:sp>
          <p:nvSpPr>
            <p:cNvPr id="701" name="Google Shape;701;g2e5bb8cc2d3_0_311"/>
            <p:cNvSpPr/>
            <p:nvPr/>
          </p:nvSpPr>
          <p:spPr>
            <a:xfrm>
              <a:off x="-152426" y="-307138"/>
              <a:ext cx="4572000" cy="1015500"/>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702" name="Google Shape;702;g2e5bb8cc2d3_0_311" descr="A logo with text on a black background&#10;&#10;Description automatically generated"/>
            <p:cNvPicPr preferRelativeResize="0"/>
            <p:nvPr/>
          </p:nvPicPr>
          <p:blipFill rotWithShape="1">
            <a:blip r:embed="rId8">
              <a:alphaModFix/>
            </a:blip>
            <a:srcRect/>
            <a:stretch/>
          </p:blipFill>
          <p:spPr>
            <a:xfrm>
              <a:off x="2106018" y="-8099"/>
              <a:ext cx="838932" cy="716447"/>
            </a:xfrm>
            <a:prstGeom prst="rect">
              <a:avLst/>
            </a:prstGeom>
            <a:noFill/>
            <a:ln>
              <a:noFill/>
            </a:ln>
          </p:spPr>
        </p:pic>
        <p:pic>
          <p:nvPicPr>
            <p:cNvPr id="703" name="Google Shape;703;g2e5bb8cc2d3_0_311" descr="A logo with blue and green circles&#10;&#10;Description automatically generated"/>
            <p:cNvPicPr preferRelativeResize="0"/>
            <p:nvPr/>
          </p:nvPicPr>
          <p:blipFill rotWithShape="1">
            <a:blip r:embed="rId9">
              <a:alphaModFix/>
            </a:blip>
            <a:srcRect/>
            <a:stretch/>
          </p:blipFill>
          <p:spPr>
            <a:xfrm>
              <a:off x="2977709" y="124469"/>
              <a:ext cx="608895" cy="468173"/>
            </a:xfrm>
            <a:prstGeom prst="rect">
              <a:avLst/>
            </a:prstGeom>
            <a:noFill/>
            <a:ln>
              <a:noFill/>
            </a:ln>
          </p:spPr>
        </p:pic>
        <p:pic>
          <p:nvPicPr>
            <p:cNvPr id="704" name="Google Shape;704;g2e5bb8cc2d3_0_311" descr="A blue and black logo&#10;&#10;Description automatically generated"/>
            <p:cNvPicPr preferRelativeResize="0"/>
            <p:nvPr/>
          </p:nvPicPr>
          <p:blipFill rotWithShape="1">
            <a:blip r:embed="rId10">
              <a:alphaModFix/>
            </a:blip>
            <a:srcRect/>
            <a:stretch/>
          </p:blipFill>
          <p:spPr>
            <a:xfrm>
              <a:off x="3644084" y="74784"/>
              <a:ext cx="710474" cy="536144"/>
            </a:xfrm>
            <a:prstGeom prst="rect">
              <a:avLst/>
            </a:prstGeom>
            <a:noFill/>
            <a:ln>
              <a:noFill/>
            </a:ln>
          </p:spPr>
        </p:pic>
        <p:pic>
          <p:nvPicPr>
            <p:cNvPr id="705" name="Google Shape;705;g2e5bb8cc2d3_0_311"/>
            <p:cNvPicPr preferRelativeResize="0"/>
            <p:nvPr/>
          </p:nvPicPr>
          <p:blipFill rotWithShape="1">
            <a:blip r:embed="rId11">
              <a:alphaModFix/>
            </a:blip>
            <a:srcRect/>
            <a:stretch/>
          </p:blipFill>
          <p:spPr>
            <a:xfrm>
              <a:off x="690322" y="182722"/>
              <a:ext cx="713780" cy="361649"/>
            </a:xfrm>
            <a:prstGeom prst="rect">
              <a:avLst/>
            </a:prstGeom>
            <a:noFill/>
            <a:ln>
              <a:noFill/>
            </a:ln>
          </p:spPr>
        </p:pic>
        <p:pic>
          <p:nvPicPr>
            <p:cNvPr id="706" name="Google Shape;706;g2e5bb8cc2d3_0_311"/>
            <p:cNvPicPr preferRelativeResize="0"/>
            <p:nvPr/>
          </p:nvPicPr>
          <p:blipFill rotWithShape="1">
            <a:blip r:embed="rId12">
              <a:alphaModFix/>
            </a:blip>
            <a:srcRect/>
            <a:stretch/>
          </p:blipFill>
          <p:spPr>
            <a:xfrm>
              <a:off x="166464" y="176427"/>
              <a:ext cx="380468" cy="380468"/>
            </a:xfrm>
            <a:prstGeom prst="rect">
              <a:avLst/>
            </a:prstGeom>
            <a:noFill/>
            <a:ln>
              <a:noFill/>
            </a:ln>
          </p:spPr>
        </p:pic>
        <p:pic>
          <p:nvPicPr>
            <p:cNvPr id="707" name="Google Shape;707;g2e5bb8cc2d3_0_311"/>
            <p:cNvPicPr preferRelativeResize="0"/>
            <p:nvPr/>
          </p:nvPicPr>
          <p:blipFill>
            <a:blip r:embed="rId13">
              <a:alphaModFix/>
            </a:blip>
            <a:stretch>
              <a:fillRect/>
            </a:stretch>
          </p:blipFill>
          <p:spPr>
            <a:xfrm>
              <a:off x="1547500" y="78262"/>
              <a:ext cx="553675" cy="576799"/>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Google Shape;140;p7"/>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141" name="Google Shape;141;p7"/>
          <p:cNvSpPr txBox="1"/>
          <p:nvPr/>
        </p:nvSpPr>
        <p:spPr>
          <a:xfrm>
            <a:off x="1344900" y="1667257"/>
            <a:ext cx="6454200" cy="2000548"/>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chemeClr val="lt1"/>
                </a:solidFill>
                <a:latin typeface="Chewy"/>
                <a:ea typeface="Chewy"/>
                <a:cs typeface="Chewy"/>
                <a:sym typeface="Chewy"/>
              </a:rPr>
              <a:t>Introduction to Mental Health</a:t>
            </a:r>
            <a:endParaRPr sz="6500" b="0" i="0" u="none" strike="noStrike" cap="none">
              <a:solidFill>
                <a:schemeClr val="lt1"/>
              </a:solidFill>
              <a:latin typeface="Chewy"/>
              <a:ea typeface="Chewy"/>
              <a:cs typeface="Chewy"/>
              <a:sym typeface="Chewy"/>
            </a:endParaRPr>
          </a:p>
        </p:txBody>
      </p:sp>
      <p:pic>
        <p:nvPicPr>
          <p:cNvPr id="142" name="Google Shape;142;p7"/>
          <p:cNvPicPr preferRelativeResize="0"/>
          <p:nvPr/>
        </p:nvPicPr>
        <p:blipFill rotWithShape="1">
          <a:blip r:embed="rId4">
            <a:alphaModFix/>
          </a:blip>
          <a:srcRect r="32304"/>
          <a:stretch/>
        </p:blipFill>
        <p:spPr>
          <a:xfrm rot="10800000">
            <a:off x="0" y="132295"/>
            <a:ext cx="1069551" cy="1478824"/>
          </a:xfrm>
          <a:prstGeom prst="rect">
            <a:avLst/>
          </a:prstGeom>
          <a:noFill/>
          <a:ln>
            <a:noFill/>
          </a:ln>
        </p:spPr>
      </p:pic>
      <p:pic>
        <p:nvPicPr>
          <p:cNvPr id="143" name="Google Shape;143;p7"/>
          <p:cNvPicPr preferRelativeResize="0"/>
          <p:nvPr/>
        </p:nvPicPr>
        <p:blipFill rotWithShape="1">
          <a:blip r:embed="rId5">
            <a:alphaModFix/>
          </a:blip>
          <a:srcRect l="16712" t="16949" r="-5464" b="-1694"/>
          <a:stretch/>
        </p:blipFill>
        <p:spPr>
          <a:xfrm rot="-5400000">
            <a:off x="41773" y="3679753"/>
            <a:ext cx="1426799" cy="1486244"/>
          </a:xfrm>
          <a:prstGeom prst="rect">
            <a:avLst/>
          </a:prstGeom>
          <a:noFill/>
          <a:ln>
            <a:noFill/>
          </a:ln>
        </p:spPr>
      </p:pic>
      <p:pic>
        <p:nvPicPr>
          <p:cNvPr id="144" name="Google Shape;144;p7"/>
          <p:cNvPicPr preferRelativeResize="0"/>
          <p:nvPr/>
        </p:nvPicPr>
        <p:blipFill rotWithShape="1">
          <a:blip r:embed="rId6">
            <a:alphaModFix/>
          </a:blip>
          <a:srcRect t="9305" r="18018"/>
          <a:stretch/>
        </p:blipFill>
        <p:spPr>
          <a:xfrm>
            <a:off x="7469436" y="0"/>
            <a:ext cx="1674589" cy="1743415"/>
          </a:xfrm>
          <a:prstGeom prst="rect">
            <a:avLst/>
          </a:prstGeom>
          <a:noFill/>
          <a:ln>
            <a:noFill/>
          </a:ln>
        </p:spPr>
      </p:pic>
      <p:pic>
        <p:nvPicPr>
          <p:cNvPr id="145" name="Google Shape;145;p7"/>
          <p:cNvPicPr preferRelativeResize="0"/>
          <p:nvPr/>
        </p:nvPicPr>
        <p:blipFill rotWithShape="1">
          <a:blip r:embed="rId7">
            <a:alphaModFix/>
          </a:blip>
          <a:srcRect/>
          <a:stretch/>
        </p:blipFill>
        <p:spPr>
          <a:xfrm>
            <a:off x="7629625" y="3744900"/>
            <a:ext cx="1257224" cy="150583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8"/>
          <p:cNvSpPr txBox="1"/>
          <p:nvPr/>
        </p:nvSpPr>
        <p:spPr>
          <a:xfrm>
            <a:off x="2286000" y="2421886"/>
            <a:ext cx="457200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PH" sz="1400" b="0" i="1" u="sng" strike="noStrike" cap="none">
                <a:solidFill>
                  <a:schemeClr val="hlink"/>
                </a:solidFill>
                <a:latin typeface="Arial"/>
                <a:ea typeface="Arial"/>
                <a:cs typeface="Arial"/>
                <a:sym typeface="Arial"/>
                <a:hlinkClick r:id="rId3"/>
              </a:rPr>
              <a:t>video link</a:t>
            </a:r>
            <a:endParaRPr sz="1400" b="0" i="1" u="none" strike="noStrike" cap="none">
              <a:solidFill>
                <a:srgbClr val="FF0000"/>
              </a:solidFill>
              <a:latin typeface="Arial"/>
              <a:ea typeface="Arial"/>
              <a:cs typeface="Arial"/>
              <a:sym typeface="Arial"/>
            </a:endParaRPr>
          </a:p>
        </p:txBody>
      </p:sp>
      <p:pic>
        <p:nvPicPr>
          <p:cNvPr id="151" name="Google Shape;151;p8" title="MH Video1 (Intro to MH) - FinalCopy.mp4">
            <a:hlinkClick r:id="rId4"/>
          </p:cNvPr>
          <p:cNvPicPr preferRelativeResize="0"/>
          <p:nvPr/>
        </p:nvPicPr>
        <p:blipFill rotWithShape="1">
          <a:blip r:embed="rId5">
            <a:alphaModFix/>
          </a:blip>
          <a:srcRect/>
          <a:stretch/>
        </p:blipFill>
        <p:spPr>
          <a:xfrm>
            <a:off x="0" y="0"/>
            <a:ext cx="9144000" cy="514348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10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Google Shape;156;p9"/>
          <p:cNvPicPr preferRelativeResize="0"/>
          <p:nvPr/>
        </p:nvPicPr>
        <p:blipFill rotWithShape="1">
          <a:blip r:embed="rId3">
            <a:alphaModFix/>
          </a:blip>
          <a:srcRect/>
          <a:stretch/>
        </p:blipFill>
        <p:spPr>
          <a:xfrm>
            <a:off x="0" y="0"/>
            <a:ext cx="9144018" cy="5143501"/>
          </a:xfrm>
          <a:prstGeom prst="rect">
            <a:avLst/>
          </a:prstGeom>
          <a:noFill/>
          <a:ln>
            <a:noFill/>
          </a:ln>
        </p:spPr>
      </p:pic>
      <p:sp>
        <p:nvSpPr>
          <p:cNvPr id="157" name="Google Shape;157;p9"/>
          <p:cNvSpPr txBox="1"/>
          <p:nvPr/>
        </p:nvSpPr>
        <p:spPr>
          <a:xfrm>
            <a:off x="1344900" y="2071613"/>
            <a:ext cx="6454200" cy="1000274"/>
          </a:xfrm>
          <a:prstGeom prst="rect">
            <a:avLst/>
          </a:prstGeom>
          <a:noFill/>
          <a:ln>
            <a:noFill/>
          </a:ln>
          <a:effectLst>
            <a:outerShdw dist="66675" dir="1200000" algn="bl" rotWithShape="0">
              <a:srgbClr val="EE5C61"/>
            </a:outerShdw>
          </a:effectLst>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PH" sz="6500" b="0" i="0" u="none" strike="noStrike" cap="none">
                <a:solidFill>
                  <a:schemeClr val="lt1"/>
                </a:solidFill>
                <a:latin typeface="Chewy"/>
                <a:ea typeface="Chewy"/>
                <a:cs typeface="Chewy"/>
                <a:sym typeface="Chewy"/>
              </a:rPr>
              <a:t>Kamusta ka?</a:t>
            </a:r>
            <a:endParaRPr sz="6500" b="0" i="0" u="none" strike="noStrike" cap="none">
              <a:solidFill>
                <a:schemeClr val="lt1"/>
              </a:solidFill>
              <a:latin typeface="Chewy"/>
              <a:ea typeface="Chewy"/>
              <a:cs typeface="Chewy"/>
              <a:sym typeface="Chewy"/>
            </a:endParaRPr>
          </a:p>
        </p:txBody>
      </p:sp>
      <p:pic>
        <p:nvPicPr>
          <p:cNvPr id="158" name="Google Shape;158;p9"/>
          <p:cNvPicPr preferRelativeResize="0"/>
          <p:nvPr/>
        </p:nvPicPr>
        <p:blipFill rotWithShape="1">
          <a:blip r:embed="rId4">
            <a:alphaModFix/>
          </a:blip>
          <a:srcRect r="32304"/>
          <a:stretch/>
        </p:blipFill>
        <p:spPr>
          <a:xfrm rot="10800000">
            <a:off x="0" y="132295"/>
            <a:ext cx="1069551" cy="1478824"/>
          </a:xfrm>
          <a:prstGeom prst="rect">
            <a:avLst/>
          </a:prstGeom>
          <a:noFill/>
          <a:ln>
            <a:noFill/>
          </a:ln>
        </p:spPr>
      </p:pic>
      <p:pic>
        <p:nvPicPr>
          <p:cNvPr id="159" name="Google Shape;159;p9"/>
          <p:cNvPicPr preferRelativeResize="0"/>
          <p:nvPr/>
        </p:nvPicPr>
        <p:blipFill rotWithShape="1">
          <a:blip r:embed="rId5">
            <a:alphaModFix/>
          </a:blip>
          <a:srcRect l="16712" t="16949" r="-5464" b="-1694"/>
          <a:stretch/>
        </p:blipFill>
        <p:spPr>
          <a:xfrm rot="-5400000">
            <a:off x="41773" y="3679753"/>
            <a:ext cx="1426799" cy="1486244"/>
          </a:xfrm>
          <a:prstGeom prst="rect">
            <a:avLst/>
          </a:prstGeom>
          <a:noFill/>
          <a:ln>
            <a:noFill/>
          </a:ln>
        </p:spPr>
      </p:pic>
      <p:pic>
        <p:nvPicPr>
          <p:cNvPr id="160" name="Google Shape;160;p9"/>
          <p:cNvPicPr preferRelativeResize="0"/>
          <p:nvPr/>
        </p:nvPicPr>
        <p:blipFill rotWithShape="1">
          <a:blip r:embed="rId6">
            <a:alphaModFix/>
          </a:blip>
          <a:srcRect t="9305" r="18018"/>
          <a:stretch/>
        </p:blipFill>
        <p:spPr>
          <a:xfrm>
            <a:off x="7469436" y="0"/>
            <a:ext cx="1674589" cy="1743415"/>
          </a:xfrm>
          <a:prstGeom prst="rect">
            <a:avLst/>
          </a:prstGeom>
          <a:noFill/>
          <a:ln>
            <a:noFill/>
          </a:ln>
        </p:spPr>
      </p:pic>
      <p:pic>
        <p:nvPicPr>
          <p:cNvPr id="161" name="Google Shape;161;p9"/>
          <p:cNvPicPr preferRelativeResize="0"/>
          <p:nvPr/>
        </p:nvPicPr>
        <p:blipFill rotWithShape="1">
          <a:blip r:embed="rId7">
            <a:alphaModFix/>
          </a:blip>
          <a:srcRect/>
          <a:stretch/>
        </p:blipFill>
        <p:spPr>
          <a:xfrm>
            <a:off x="7629625" y="3744900"/>
            <a:ext cx="1257224" cy="150583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61</Slides>
  <Notes>61</Notes>
  <HiddenSlides>1</HiddenSlide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13</cp:revision>
  <dcterms:modified xsi:type="dcterms:W3CDTF">2025-01-13T13:04:15Z</dcterms:modified>
</cp:coreProperties>
</file>